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9"/>
  </p:notesMasterIdLst>
  <p:sldIdLst>
    <p:sldId id="385" r:id="rId2"/>
    <p:sldId id="638" r:id="rId3"/>
    <p:sldId id="639" r:id="rId4"/>
    <p:sldId id="725" r:id="rId5"/>
    <p:sldId id="640" r:id="rId6"/>
    <p:sldId id="682" r:id="rId7"/>
    <p:sldId id="683" r:id="rId8"/>
    <p:sldId id="684" r:id="rId9"/>
    <p:sldId id="685" r:id="rId10"/>
    <p:sldId id="641" r:id="rId11"/>
    <p:sldId id="642" r:id="rId12"/>
    <p:sldId id="643" r:id="rId13"/>
    <p:sldId id="644" r:id="rId14"/>
    <p:sldId id="686" r:id="rId15"/>
    <p:sldId id="687" r:id="rId16"/>
    <p:sldId id="688" r:id="rId17"/>
    <p:sldId id="689" r:id="rId18"/>
    <p:sldId id="723" r:id="rId19"/>
    <p:sldId id="690" r:id="rId20"/>
    <p:sldId id="645" r:id="rId21"/>
    <p:sldId id="646" r:id="rId22"/>
    <p:sldId id="647" r:id="rId23"/>
    <p:sldId id="648" r:id="rId24"/>
    <p:sldId id="649" r:id="rId25"/>
    <p:sldId id="650" r:id="rId26"/>
    <p:sldId id="652" r:id="rId27"/>
    <p:sldId id="653" r:id="rId28"/>
    <p:sldId id="654" r:id="rId29"/>
    <p:sldId id="655" r:id="rId30"/>
    <p:sldId id="656" r:id="rId31"/>
    <p:sldId id="651" r:id="rId32"/>
    <p:sldId id="657" r:id="rId33"/>
    <p:sldId id="658" r:id="rId34"/>
    <p:sldId id="659" r:id="rId35"/>
    <p:sldId id="660" r:id="rId36"/>
    <p:sldId id="661" r:id="rId37"/>
    <p:sldId id="691" r:id="rId38"/>
    <p:sldId id="693" r:id="rId39"/>
    <p:sldId id="692" r:id="rId40"/>
    <p:sldId id="662" r:id="rId41"/>
    <p:sldId id="663" r:id="rId42"/>
    <p:sldId id="664" r:id="rId43"/>
    <p:sldId id="694" r:id="rId44"/>
    <p:sldId id="695" r:id="rId45"/>
    <p:sldId id="696" r:id="rId46"/>
    <p:sldId id="697" r:id="rId47"/>
    <p:sldId id="698" r:id="rId48"/>
    <p:sldId id="699" r:id="rId49"/>
    <p:sldId id="700" r:id="rId50"/>
    <p:sldId id="701" r:id="rId51"/>
    <p:sldId id="704" r:id="rId52"/>
    <p:sldId id="705" r:id="rId53"/>
    <p:sldId id="706" r:id="rId54"/>
    <p:sldId id="707" r:id="rId55"/>
    <p:sldId id="708" r:id="rId56"/>
    <p:sldId id="710" r:id="rId57"/>
    <p:sldId id="709" r:id="rId58"/>
    <p:sldId id="726" r:id="rId59"/>
    <p:sldId id="711" r:id="rId60"/>
    <p:sldId id="727" r:id="rId61"/>
    <p:sldId id="728" r:id="rId62"/>
    <p:sldId id="729" r:id="rId63"/>
    <p:sldId id="713" r:id="rId64"/>
    <p:sldId id="714" r:id="rId65"/>
    <p:sldId id="715" r:id="rId66"/>
    <p:sldId id="716" r:id="rId67"/>
    <p:sldId id="717" r:id="rId68"/>
    <p:sldId id="730" r:id="rId69"/>
    <p:sldId id="718" r:id="rId70"/>
    <p:sldId id="719" r:id="rId71"/>
    <p:sldId id="720" r:id="rId72"/>
    <p:sldId id="731" r:id="rId73"/>
    <p:sldId id="732" r:id="rId74"/>
    <p:sldId id="733" r:id="rId75"/>
    <p:sldId id="734" r:id="rId76"/>
    <p:sldId id="735" r:id="rId77"/>
    <p:sldId id="736" r:id="rId78"/>
    <p:sldId id="737" r:id="rId79"/>
    <p:sldId id="738" r:id="rId80"/>
    <p:sldId id="739" r:id="rId81"/>
    <p:sldId id="740" r:id="rId82"/>
    <p:sldId id="741" r:id="rId83"/>
    <p:sldId id="742" r:id="rId84"/>
    <p:sldId id="743" r:id="rId85"/>
    <p:sldId id="744" r:id="rId86"/>
    <p:sldId id="745" r:id="rId87"/>
    <p:sldId id="746" r:id="rId88"/>
    <p:sldId id="747" r:id="rId89"/>
    <p:sldId id="748" r:id="rId90"/>
    <p:sldId id="749" r:id="rId91"/>
    <p:sldId id="760" r:id="rId92"/>
    <p:sldId id="750" r:id="rId93"/>
    <p:sldId id="751" r:id="rId94"/>
    <p:sldId id="752" r:id="rId95"/>
    <p:sldId id="753" r:id="rId96"/>
    <p:sldId id="754" r:id="rId97"/>
    <p:sldId id="761" r:id="rId98"/>
    <p:sldId id="762" r:id="rId99"/>
    <p:sldId id="763" r:id="rId100"/>
    <p:sldId id="764" r:id="rId101"/>
    <p:sldId id="755" r:id="rId102"/>
    <p:sldId id="756" r:id="rId103"/>
    <p:sldId id="765" r:id="rId104"/>
    <p:sldId id="766" r:id="rId105"/>
    <p:sldId id="757" r:id="rId106"/>
    <p:sldId id="758" r:id="rId107"/>
    <p:sldId id="759"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699"/>
  </p:normalViewPr>
  <p:slideViewPr>
    <p:cSldViewPr snapToGrid="0" snapToObjects="1">
      <p:cViewPr varScale="1">
        <p:scale>
          <a:sx n="74" d="100"/>
          <a:sy n="74" d="100"/>
        </p:scale>
        <p:origin x="3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6DF509-7A71-3D43-BE5F-DFF14651F985}" type="datetimeFigureOut">
              <a:rPr lang="en-US" smtClean="0"/>
              <a:t>4/24/2020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034D9-430A-AC40-91F8-96D078D7B901}" type="slidenum">
              <a:rPr lang="en-US" smtClean="0"/>
              <a:t>‹#›</a:t>
            </a:fld>
            <a:endParaRPr lang="en-US"/>
          </a:p>
        </p:txBody>
      </p:sp>
    </p:spTree>
    <p:extLst>
      <p:ext uri="{BB962C8B-B14F-4D97-AF65-F5344CB8AC3E}">
        <p14:creationId xmlns:p14="http://schemas.microsoft.com/office/powerpoint/2010/main" val="3791061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t>1</a:t>
            </a:fld>
            <a:endParaRPr lang="en-US"/>
          </a:p>
        </p:txBody>
      </p:sp>
    </p:spTree>
    <p:extLst>
      <p:ext uri="{BB962C8B-B14F-4D97-AF65-F5344CB8AC3E}">
        <p14:creationId xmlns:p14="http://schemas.microsoft.com/office/powerpoint/2010/main" val="1095374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11</a:t>
            </a:fld>
            <a:endParaRPr lang="zh-CN" altLang="en-US"/>
          </a:p>
        </p:txBody>
      </p:sp>
    </p:spTree>
    <p:extLst>
      <p:ext uri="{BB962C8B-B14F-4D97-AF65-F5344CB8AC3E}">
        <p14:creationId xmlns:p14="http://schemas.microsoft.com/office/powerpoint/2010/main" val="42721197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105</a:t>
            </a:fld>
            <a:endParaRPr lang="zh-CN" altLang="en-US"/>
          </a:p>
        </p:txBody>
      </p:sp>
    </p:spTree>
    <p:extLst>
      <p:ext uri="{BB962C8B-B14F-4D97-AF65-F5344CB8AC3E}">
        <p14:creationId xmlns:p14="http://schemas.microsoft.com/office/powerpoint/2010/main" val="18381720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106</a:t>
            </a:fld>
            <a:endParaRPr lang="zh-CN" altLang="en-US"/>
          </a:p>
        </p:txBody>
      </p:sp>
    </p:spTree>
    <p:extLst>
      <p:ext uri="{BB962C8B-B14F-4D97-AF65-F5344CB8AC3E}">
        <p14:creationId xmlns:p14="http://schemas.microsoft.com/office/powerpoint/2010/main" val="31904362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107</a:t>
            </a:fld>
            <a:endParaRPr lang="zh-CN" altLang="en-US"/>
          </a:p>
        </p:txBody>
      </p:sp>
    </p:spTree>
    <p:extLst>
      <p:ext uri="{BB962C8B-B14F-4D97-AF65-F5344CB8AC3E}">
        <p14:creationId xmlns:p14="http://schemas.microsoft.com/office/powerpoint/2010/main" val="1184759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12</a:t>
            </a:fld>
            <a:endParaRPr lang="zh-CN" altLang="en-US"/>
          </a:p>
        </p:txBody>
      </p:sp>
    </p:spTree>
    <p:extLst>
      <p:ext uri="{BB962C8B-B14F-4D97-AF65-F5344CB8AC3E}">
        <p14:creationId xmlns:p14="http://schemas.microsoft.com/office/powerpoint/2010/main" val="3784800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13</a:t>
            </a:fld>
            <a:endParaRPr lang="zh-CN" altLang="en-US"/>
          </a:p>
        </p:txBody>
      </p:sp>
    </p:spTree>
    <p:extLst>
      <p:ext uri="{BB962C8B-B14F-4D97-AF65-F5344CB8AC3E}">
        <p14:creationId xmlns:p14="http://schemas.microsoft.com/office/powerpoint/2010/main" val="4086443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14</a:t>
            </a:fld>
            <a:endParaRPr lang="zh-CN" altLang="en-US"/>
          </a:p>
        </p:txBody>
      </p:sp>
    </p:spTree>
    <p:extLst>
      <p:ext uri="{BB962C8B-B14F-4D97-AF65-F5344CB8AC3E}">
        <p14:creationId xmlns:p14="http://schemas.microsoft.com/office/powerpoint/2010/main" val="3696500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15</a:t>
            </a:fld>
            <a:endParaRPr lang="zh-CN" altLang="en-US"/>
          </a:p>
        </p:txBody>
      </p:sp>
    </p:spTree>
    <p:extLst>
      <p:ext uri="{BB962C8B-B14F-4D97-AF65-F5344CB8AC3E}">
        <p14:creationId xmlns:p14="http://schemas.microsoft.com/office/powerpoint/2010/main" val="2766648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16</a:t>
            </a:fld>
            <a:endParaRPr lang="zh-CN" altLang="en-US"/>
          </a:p>
        </p:txBody>
      </p:sp>
    </p:spTree>
    <p:extLst>
      <p:ext uri="{BB962C8B-B14F-4D97-AF65-F5344CB8AC3E}">
        <p14:creationId xmlns:p14="http://schemas.microsoft.com/office/powerpoint/2010/main" val="3393669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17</a:t>
            </a:fld>
            <a:endParaRPr lang="zh-CN" altLang="en-US"/>
          </a:p>
        </p:txBody>
      </p:sp>
    </p:spTree>
    <p:extLst>
      <p:ext uri="{BB962C8B-B14F-4D97-AF65-F5344CB8AC3E}">
        <p14:creationId xmlns:p14="http://schemas.microsoft.com/office/powerpoint/2010/main" val="3476840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19</a:t>
            </a:fld>
            <a:endParaRPr lang="zh-CN" altLang="en-US"/>
          </a:p>
        </p:txBody>
      </p:sp>
    </p:spTree>
    <p:extLst>
      <p:ext uri="{BB962C8B-B14F-4D97-AF65-F5344CB8AC3E}">
        <p14:creationId xmlns:p14="http://schemas.microsoft.com/office/powerpoint/2010/main" val="15165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20</a:t>
            </a:fld>
            <a:endParaRPr lang="zh-CN" altLang="en-US"/>
          </a:p>
        </p:txBody>
      </p:sp>
    </p:spTree>
    <p:extLst>
      <p:ext uri="{BB962C8B-B14F-4D97-AF65-F5344CB8AC3E}">
        <p14:creationId xmlns:p14="http://schemas.microsoft.com/office/powerpoint/2010/main" val="1027498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21</a:t>
            </a:fld>
            <a:endParaRPr lang="zh-CN" altLang="en-US"/>
          </a:p>
        </p:txBody>
      </p:sp>
    </p:spTree>
    <p:extLst>
      <p:ext uri="{BB962C8B-B14F-4D97-AF65-F5344CB8AC3E}">
        <p14:creationId xmlns:p14="http://schemas.microsoft.com/office/powerpoint/2010/main" val="133002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a:t>
            </a:fld>
            <a:endParaRPr lang="zh-CN" altLang="en-US"/>
          </a:p>
        </p:txBody>
      </p:sp>
    </p:spTree>
    <p:extLst>
      <p:ext uri="{BB962C8B-B14F-4D97-AF65-F5344CB8AC3E}">
        <p14:creationId xmlns:p14="http://schemas.microsoft.com/office/powerpoint/2010/main" val="1240442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22</a:t>
            </a:fld>
            <a:endParaRPr lang="zh-CN" altLang="en-US"/>
          </a:p>
        </p:txBody>
      </p:sp>
    </p:spTree>
    <p:extLst>
      <p:ext uri="{BB962C8B-B14F-4D97-AF65-F5344CB8AC3E}">
        <p14:creationId xmlns:p14="http://schemas.microsoft.com/office/powerpoint/2010/main" val="587140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23</a:t>
            </a:fld>
            <a:endParaRPr lang="zh-CN" altLang="en-US"/>
          </a:p>
        </p:txBody>
      </p:sp>
    </p:spTree>
    <p:extLst>
      <p:ext uri="{BB962C8B-B14F-4D97-AF65-F5344CB8AC3E}">
        <p14:creationId xmlns:p14="http://schemas.microsoft.com/office/powerpoint/2010/main" val="403502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24</a:t>
            </a:fld>
            <a:endParaRPr lang="zh-CN" altLang="en-US"/>
          </a:p>
        </p:txBody>
      </p:sp>
    </p:spTree>
    <p:extLst>
      <p:ext uri="{BB962C8B-B14F-4D97-AF65-F5344CB8AC3E}">
        <p14:creationId xmlns:p14="http://schemas.microsoft.com/office/powerpoint/2010/main" val="2706710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25</a:t>
            </a:fld>
            <a:endParaRPr lang="zh-CN" altLang="en-US"/>
          </a:p>
        </p:txBody>
      </p:sp>
    </p:spTree>
    <p:extLst>
      <p:ext uri="{BB962C8B-B14F-4D97-AF65-F5344CB8AC3E}">
        <p14:creationId xmlns:p14="http://schemas.microsoft.com/office/powerpoint/2010/main" val="2280175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26</a:t>
            </a:fld>
            <a:endParaRPr lang="zh-CN" altLang="en-US"/>
          </a:p>
        </p:txBody>
      </p:sp>
    </p:spTree>
    <p:extLst>
      <p:ext uri="{BB962C8B-B14F-4D97-AF65-F5344CB8AC3E}">
        <p14:creationId xmlns:p14="http://schemas.microsoft.com/office/powerpoint/2010/main" val="2290542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27</a:t>
            </a:fld>
            <a:endParaRPr lang="zh-CN" altLang="en-US"/>
          </a:p>
        </p:txBody>
      </p:sp>
    </p:spTree>
    <p:extLst>
      <p:ext uri="{BB962C8B-B14F-4D97-AF65-F5344CB8AC3E}">
        <p14:creationId xmlns:p14="http://schemas.microsoft.com/office/powerpoint/2010/main" val="1648632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28</a:t>
            </a:fld>
            <a:endParaRPr lang="zh-CN" altLang="en-US"/>
          </a:p>
        </p:txBody>
      </p:sp>
    </p:spTree>
    <p:extLst>
      <p:ext uri="{BB962C8B-B14F-4D97-AF65-F5344CB8AC3E}">
        <p14:creationId xmlns:p14="http://schemas.microsoft.com/office/powerpoint/2010/main" val="3669730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29</a:t>
            </a:fld>
            <a:endParaRPr lang="zh-CN" altLang="en-US"/>
          </a:p>
        </p:txBody>
      </p:sp>
    </p:spTree>
    <p:extLst>
      <p:ext uri="{BB962C8B-B14F-4D97-AF65-F5344CB8AC3E}">
        <p14:creationId xmlns:p14="http://schemas.microsoft.com/office/powerpoint/2010/main" val="3136145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30</a:t>
            </a:fld>
            <a:endParaRPr lang="zh-CN" altLang="en-US"/>
          </a:p>
        </p:txBody>
      </p:sp>
    </p:spTree>
    <p:extLst>
      <p:ext uri="{BB962C8B-B14F-4D97-AF65-F5344CB8AC3E}">
        <p14:creationId xmlns:p14="http://schemas.microsoft.com/office/powerpoint/2010/main" val="807085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31</a:t>
            </a:fld>
            <a:endParaRPr lang="zh-CN" altLang="en-US"/>
          </a:p>
        </p:txBody>
      </p:sp>
    </p:spTree>
    <p:extLst>
      <p:ext uri="{BB962C8B-B14F-4D97-AF65-F5344CB8AC3E}">
        <p14:creationId xmlns:p14="http://schemas.microsoft.com/office/powerpoint/2010/main" val="182399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a:t>
            </a:fld>
            <a:endParaRPr lang="zh-CN" altLang="en-US"/>
          </a:p>
        </p:txBody>
      </p:sp>
    </p:spTree>
    <p:extLst>
      <p:ext uri="{BB962C8B-B14F-4D97-AF65-F5344CB8AC3E}">
        <p14:creationId xmlns:p14="http://schemas.microsoft.com/office/powerpoint/2010/main" val="2464488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32</a:t>
            </a:fld>
            <a:endParaRPr lang="zh-CN" altLang="en-US"/>
          </a:p>
        </p:txBody>
      </p:sp>
    </p:spTree>
    <p:extLst>
      <p:ext uri="{BB962C8B-B14F-4D97-AF65-F5344CB8AC3E}">
        <p14:creationId xmlns:p14="http://schemas.microsoft.com/office/powerpoint/2010/main" val="1669649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33</a:t>
            </a:fld>
            <a:endParaRPr lang="zh-CN" altLang="en-US"/>
          </a:p>
        </p:txBody>
      </p:sp>
    </p:spTree>
    <p:extLst>
      <p:ext uri="{BB962C8B-B14F-4D97-AF65-F5344CB8AC3E}">
        <p14:creationId xmlns:p14="http://schemas.microsoft.com/office/powerpoint/2010/main" val="2551664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34</a:t>
            </a:fld>
            <a:endParaRPr lang="zh-CN" altLang="en-US"/>
          </a:p>
        </p:txBody>
      </p:sp>
    </p:spTree>
    <p:extLst>
      <p:ext uri="{BB962C8B-B14F-4D97-AF65-F5344CB8AC3E}">
        <p14:creationId xmlns:p14="http://schemas.microsoft.com/office/powerpoint/2010/main" val="1993645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35</a:t>
            </a:fld>
            <a:endParaRPr lang="zh-CN" altLang="en-US"/>
          </a:p>
        </p:txBody>
      </p:sp>
    </p:spTree>
    <p:extLst>
      <p:ext uri="{BB962C8B-B14F-4D97-AF65-F5344CB8AC3E}">
        <p14:creationId xmlns:p14="http://schemas.microsoft.com/office/powerpoint/2010/main" val="3526250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36</a:t>
            </a:fld>
            <a:endParaRPr lang="zh-CN" altLang="en-US"/>
          </a:p>
        </p:txBody>
      </p:sp>
    </p:spTree>
    <p:extLst>
      <p:ext uri="{BB962C8B-B14F-4D97-AF65-F5344CB8AC3E}">
        <p14:creationId xmlns:p14="http://schemas.microsoft.com/office/powerpoint/2010/main" val="1010623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37</a:t>
            </a:fld>
            <a:endParaRPr lang="zh-CN" altLang="en-US"/>
          </a:p>
        </p:txBody>
      </p:sp>
    </p:spTree>
    <p:extLst>
      <p:ext uri="{BB962C8B-B14F-4D97-AF65-F5344CB8AC3E}">
        <p14:creationId xmlns:p14="http://schemas.microsoft.com/office/powerpoint/2010/main" val="1926780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38</a:t>
            </a:fld>
            <a:endParaRPr lang="zh-CN" altLang="en-US"/>
          </a:p>
        </p:txBody>
      </p:sp>
    </p:spTree>
    <p:extLst>
      <p:ext uri="{BB962C8B-B14F-4D97-AF65-F5344CB8AC3E}">
        <p14:creationId xmlns:p14="http://schemas.microsoft.com/office/powerpoint/2010/main" val="1388656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39</a:t>
            </a:fld>
            <a:endParaRPr lang="zh-CN" altLang="en-US"/>
          </a:p>
        </p:txBody>
      </p:sp>
    </p:spTree>
    <p:extLst>
      <p:ext uri="{BB962C8B-B14F-4D97-AF65-F5344CB8AC3E}">
        <p14:creationId xmlns:p14="http://schemas.microsoft.com/office/powerpoint/2010/main" val="4174223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40</a:t>
            </a:fld>
            <a:endParaRPr lang="zh-CN" altLang="en-US"/>
          </a:p>
        </p:txBody>
      </p:sp>
    </p:spTree>
    <p:extLst>
      <p:ext uri="{BB962C8B-B14F-4D97-AF65-F5344CB8AC3E}">
        <p14:creationId xmlns:p14="http://schemas.microsoft.com/office/powerpoint/2010/main" val="2615604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41</a:t>
            </a:fld>
            <a:endParaRPr lang="zh-CN" altLang="en-US"/>
          </a:p>
        </p:txBody>
      </p:sp>
    </p:spTree>
    <p:extLst>
      <p:ext uri="{BB962C8B-B14F-4D97-AF65-F5344CB8AC3E}">
        <p14:creationId xmlns:p14="http://schemas.microsoft.com/office/powerpoint/2010/main" val="122776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a:t>
            </a:fld>
            <a:endParaRPr lang="zh-CN" altLang="en-US"/>
          </a:p>
        </p:txBody>
      </p:sp>
    </p:spTree>
    <p:extLst>
      <p:ext uri="{BB962C8B-B14F-4D97-AF65-F5344CB8AC3E}">
        <p14:creationId xmlns:p14="http://schemas.microsoft.com/office/powerpoint/2010/main" val="245756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42</a:t>
            </a:fld>
            <a:endParaRPr lang="zh-CN" altLang="en-US"/>
          </a:p>
        </p:txBody>
      </p:sp>
    </p:spTree>
    <p:extLst>
      <p:ext uri="{BB962C8B-B14F-4D97-AF65-F5344CB8AC3E}">
        <p14:creationId xmlns:p14="http://schemas.microsoft.com/office/powerpoint/2010/main" val="2461793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43</a:t>
            </a:fld>
            <a:endParaRPr lang="zh-CN" altLang="en-US"/>
          </a:p>
        </p:txBody>
      </p:sp>
    </p:spTree>
    <p:extLst>
      <p:ext uri="{BB962C8B-B14F-4D97-AF65-F5344CB8AC3E}">
        <p14:creationId xmlns:p14="http://schemas.microsoft.com/office/powerpoint/2010/main" val="467607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44</a:t>
            </a:fld>
            <a:endParaRPr lang="zh-CN" altLang="en-US"/>
          </a:p>
        </p:txBody>
      </p:sp>
    </p:spTree>
    <p:extLst>
      <p:ext uri="{BB962C8B-B14F-4D97-AF65-F5344CB8AC3E}">
        <p14:creationId xmlns:p14="http://schemas.microsoft.com/office/powerpoint/2010/main" val="282523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45</a:t>
            </a:fld>
            <a:endParaRPr lang="zh-CN" altLang="en-US"/>
          </a:p>
        </p:txBody>
      </p:sp>
    </p:spTree>
    <p:extLst>
      <p:ext uri="{BB962C8B-B14F-4D97-AF65-F5344CB8AC3E}">
        <p14:creationId xmlns:p14="http://schemas.microsoft.com/office/powerpoint/2010/main" val="415356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46</a:t>
            </a:fld>
            <a:endParaRPr lang="zh-CN" altLang="en-US"/>
          </a:p>
        </p:txBody>
      </p:sp>
    </p:spTree>
    <p:extLst>
      <p:ext uri="{BB962C8B-B14F-4D97-AF65-F5344CB8AC3E}">
        <p14:creationId xmlns:p14="http://schemas.microsoft.com/office/powerpoint/2010/main" val="3714889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47</a:t>
            </a:fld>
            <a:endParaRPr lang="zh-CN" altLang="en-US"/>
          </a:p>
        </p:txBody>
      </p:sp>
    </p:spTree>
    <p:extLst>
      <p:ext uri="{BB962C8B-B14F-4D97-AF65-F5344CB8AC3E}">
        <p14:creationId xmlns:p14="http://schemas.microsoft.com/office/powerpoint/2010/main" val="16384676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48</a:t>
            </a:fld>
            <a:endParaRPr lang="zh-CN" altLang="en-US"/>
          </a:p>
        </p:txBody>
      </p:sp>
    </p:spTree>
    <p:extLst>
      <p:ext uri="{BB962C8B-B14F-4D97-AF65-F5344CB8AC3E}">
        <p14:creationId xmlns:p14="http://schemas.microsoft.com/office/powerpoint/2010/main" val="4760110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49</a:t>
            </a:fld>
            <a:endParaRPr lang="zh-CN" altLang="en-US"/>
          </a:p>
        </p:txBody>
      </p:sp>
    </p:spTree>
    <p:extLst>
      <p:ext uri="{BB962C8B-B14F-4D97-AF65-F5344CB8AC3E}">
        <p14:creationId xmlns:p14="http://schemas.microsoft.com/office/powerpoint/2010/main" val="1056053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50</a:t>
            </a:fld>
            <a:endParaRPr lang="zh-CN" altLang="en-US"/>
          </a:p>
        </p:txBody>
      </p:sp>
    </p:spTree>
    <p:extLst>
      <p:ext uri="{BB962C8B-B14F-4D97-AF65-F5344CB8AC3E}">
        <p14:creationId xmlns:p14="http://schemas.microsoft.com/office/powerpoint/2010/main" val="3146477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51</a:t>
            </a:fld>
            <a:endParaRPr lang="zh-CN" altLang="en-US"/>
          </a:p>
        </p:txBody>
      </p:sp>
    </p:spTree>
    <p:extLst>
      <p:ext uri="{BB962C8B-B14F-4D97-AF65-F5344CB8AC3E}">
        <p14:creationId xmlns:p14="http://schemas.microsoft.com/office/powerpoint/2010/main" val="5657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a:t>
            </a:fld>
            <a:endParaRPr lang="zh-CN" altLang="en-US"/>
          </a:p>
        </p:txBody>
      </p:sp>
    </p:spTree>
    <p:extLst>
      <p:ext uri="{BB962C8B-B14F-4D97-AF65-F5344CB8AC3E}">
        <p14:creationId xmlns:p14="http://schemas.microsoft.com/office/powerpoint/2010/main" val="1702756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52</a:t>
            </a:fld>
            <a:endParaRPr lang="zh-CN" altLang="en-US"/>
          </a:p>
        </p:txBody>
      </p:sp>
    </p:spTree>
    <p:extLst>
      <p:ext uri="{BB962C8B-B14F-4D97-AF65-F5344CB8AC3E}">
        <p14:creationId xmlns:p14="http://schemas.microsoft.com/office/powerpoint/2010/main" val="2622716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53</a:t>
            </a:fld>
            <a:endParaRPr lang="zh-CN" altLang="en-US"/>
          </a:p>
        </p:txBody>
      </p:sp>
    </p:spTree>
    <p:extLst>
      <p:ext uri="{BB962C8B-B14F-4D97-AF65-F5344CB8AC3E}">
        <p14:creationId xmlns:p14="http://schemas.microsoft.com/office/powerpoint/2010/main" val="5770189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54</a:t>
            </a:fld>
            <a:endParaRPr lang="zh-CN" altLang="en-US"/>
          </a:p>
        </p:txBody>
      </p:sp>
    </p:spTree>
    <p:extLst>
      <p:ext uri="{BB962C8B-B14F-4D97-AF65-F5344CB8AC3E}">
        <p14:creationId xmlns:p14="http://schemas.microsoft.com/office/powerpoint/2010/main" val="3415225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55</a:t>
            </a:fld>
            <a:endParaRPr lang="zh-CN" altLang="en-US"/>
          </a:p>
        </p:txBody>
      </p:sp>
    </p:spTree>
    <p:extLst>
      <p:ext uri="{BB962C8B-B14F-4D97-AF65-F5344CB8AC3E}">
        <p14:creationId xmlns:p14="http://schemas.microsoft.com/office/powerpoint/2010/main" val="24453428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56</a:t>
            </a:fld>
            <a:endParaRPr lang="zh-CN" altLang="en-US"/>
          </a:p>
        </p:txBody>
      </p:sp>
    </p:spTree>
    <p:extLst>
      <p:ext uri="{BB962C8B-B14F-4D97-AF65-F5344CB8AC3E}">
        <p14:creationId xmlns:p14="http://schemas.microsoft.com/office/powerpoint/2010/main" val="1066885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57</a:t>
            </a:fld>
            <a:endParaRPr lang="zh-CN" altLang="en-US"/>
          </a:p>
        </p:txBody>
      </p:sp>
    </p:spTree>
    <p:extLst>
      <p:ext uri="{BB962C8B-B14F-4D97-AF65-F5344CB8AC3E}">
        <p14:creationId xmlns:p14="http://schemas.microsoft.com/office/powerpoint/2010/main" val="1747359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59</a:t>
            </a:fld>
            <a:endParaRPr lang="zh-CN" altLang="en-US"/>
          </a:p>
        </p:txBody>
      </p:sp>
    </p:spTree>
    <p:extLst>
      <p:ext uri="{BB962C8B-B14F-4D97-AF65-F5344CB8AC3E}">
        <p14:creationId xmlns:p14="http://schemas.microsoft.com/office/powerpoint/2010/main" val="3353142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60</a:t>
            </a:fld>
            <a:endParaRPr lang="zh-CN" altLang="en-US"/>
          </a:p>
        </p:txBody>
      </p:sp>
    </p:spTree>
    <p:extLst>
      <p:ext uri="{BB962C8B-B14F-4D97-AF65-F5344CB8AC3E}">
        <p14:creationId xmlns:p14="http://schemas.microsoft.com/office/powerpoint/2010/main" val="17745453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61</a:t>
            </a:fld>
            <a:endParaRPr lang="zh-CN" altLang="en-US"/>
          </a:p>
        </p:txBody>
      </p:sp>
    </p:spTree>
    <p:extLst>
      <p:ext uri="{BB962C8B-B14F-4D97-AF65-F5344CB8AC3E}">
        <p14:creationId xmlns:p14="http://schemas.microsoft.com/office/powerpoint/2010/main" val="916489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62</a:t>
            </a:fld>
            <a:endParaRPr lang="zh-CN" altLang="en-US"/>
          </a:p>
        </p:txBody>
      </p:sp>
    </p:spTree>
    <p:extLst>
      <p:ext uri="{BB962C8B-B14F-4D97-AF65-F5344CB8AC3E}">
        <p14:creationId xmlns:p14="http://schemas.microsoft.com/office/powerpoint/2010/main" val="3348233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a:t>
            </a:fld>
            <a:endParaRPr lang="zh-CN" altLang="en-US"/>
          </a:p>
        </p:txBody>
      </p:sp>
    </p:spTree>
    <p:extLst>
      <p:ext uri="{BB962C8B-B14F-4D97-AF65-F5344CB8AC3E}">
        <p14:creationId xmlns:p14="http://schemas.microsoft.com/office/powerpoint/2010/main" val="18887205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63</a:t>
            </a:fld>
            <a:endParaRPr lang="zh-CN" altLang="en-US"/>
          </a:p>
        </p:txBody>
      </p:sp>
    </p:spTree>
    <p:extLst>
      <p:ext uri="{BB962C8B-B14F-4D97-AF65-F5344CB8AC3E}">
        <p14:creationId xmlns:p14="http://schemas.microsoft.com/office/powerpoint/2010/main" val="11658435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64</a:t>
            </a:fld>
            <a:endParaRPr lang="zh-CN" altLang="en-US"/>
          </a:p>
        </p:txBody>
      </p:sp>
    </p:spTree>
    <p:extLst>
      <p:ext uri="{BB962C8B-B14F-4D97-AF65-F5344CB8AC3E}">
        <p14:creationId xmlns:p14="http://schemas.microsoft.com/office/powerpoint/2010/main" val="24435172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65</a:t>
            </a:fld>
            <a:endParaRPr lang="zh-CN" altLang="en-US"/>
          </a:p>
        </p:txBody>
      </p:sp>
    </p:spTree>
    <p:extLst>
      <p:ext uri="{BB962C8B-B14F-4D97-AF65-F5344CB8AC3E}">
        <p14:creationId xmlns:p14="http://schemas.microsoft.com/office/powerpoint/2010/main" val="23965203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66</a:t>
            </a:fld>
            <a:endParaRPr lang="zh-CN" altLang="en-US"/>
          </a:p>
        </p:txBody>
      </p:sp>
    </p:spTree>
    <p:extLst>
      <p:ext uri="{BB962C8B-B14F-4D97-AF65-F5344CB8AC3E}">
        <p14:creationId xmlns:p14="http://schemas.microsoft.com/office/powerpoint/2010/main" val="1782176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67</a:t>
            </a:fld>
            <a:endParaRPr lang="zh-CN" altLang="en-US"/>
          </a:p>
        </p:txBody>
      </p:sp>
    </p:spTree>
    <p:extLst>
      <p:ext uri="{BB962C8B-B14F-4D97-AF65-F5344CB8AC3E}">
        <p14:creationId xmlns:p14="http://schemas.microsoft.com/office/powerpoint/2010/main" val="347849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69</a:t>
            </a:fld>
            <a:endParaRPr lang="zh-CN" altLang="en-US"/>
          </a:p>
        </p:txBody>
      </p:sp>
    </p:spTree>
    <p:extLst>
      <p:ext uri="{BB962C8B-B14F-4D97-AF65-F5344CB8AC3E}">
        <p14:creationId xmlns:p14="http://schemas.microsoft.com/office/powerpoint/2010/main" val="832288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70</a:t>
            </a:fld>
            <a:endParaRPr lang="zh-CN" altLang="en-US"/>
          </a:p>
        </p:txBody>
      </p:sp>
    </p:spTree>
    <p:extLst>
      <p:ext uri="{BB962C8B-B14F-4D97-AF65-F5344CB8AC3E}">
        <p14:creationId xmlns:p14="http://schemas.microsoft.com/office/powerpoint/2010/main" val="17238389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71</a:t>
            </a:fld>
            <a:endParaRPr lang="zh-CN" altLang="en-US"/>
          </a:p>
        </p:txBody>
      </p:sp>
    </p:spTree>
    <p:extLst>
      <p:ext uri="{BB962C8B-B14F-4D97-AF65-F5344CB8AC3E}">
        <p14:creationId xmlns:p14="http://schemas.microsoft.com/office/powerpoint/2010/main" val="9959224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72</a:t>
            </a:fld>
            <a:endParaRPr lang="zh-CN" altLang="en-US"/>
          </a:p>
        </p:txBody>
      </p:sp>
    </p:spTree>
    <p:extLst>
      <p:ext uri="{BB962C8B-B14F-4D97-AF65-F5344CB8AC3E}">
        <p14:creationId xmlns:p14="http://schemas.microsoft.com/office/powerpoint/2010/main" val="4815091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73</a:t>
            </a:fld>
            <a:endParaRPr lang="zh-CN" altLang="en-US"/>
          </a:p>
        </p:txBody>
      </p:sp>
    </p:spTree>
    <p:extLst>
      <p:ext uri="{BB962C8B-B14F-4D97-AF65-F5344CB8AC3E}">
        <p14:creationId xmlns:p14="http://schemas.microsoft.com/office/powerpoint/2010/main" val="141989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a:t>
            </a:fld>
            <a:endParaRPr lang="zh-CN" altLang="en-US"/>
          </a:p>
        </p:txBody>
      </p:sp>
    </p:spTree>
    <p:extLst>
      <p:ext uri="{BB962C8B-B14F-4D97-AF65-F5344CB8AC3E}">
        <p14:creationId xmlns:p14="http://schemas.microsoft.com/office/powerpoint/2010/main" val="1906698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74</a:t>
            </a:fld>
            <a:endParaRPr lang="zh-CN" altLang="en-US"/>
          </a:p>
        </p:txBody>
      </p:sp>
    </p:spTree>
    <p:extLst>
      <p:ext uri="{BB962C8B-B14F-4D97-AF65-F5344CB8AC3E}">
        <p14:creationId xmlns:p14="http://schemas.microsoft.com/office/powerpoint/2010/main" val="2636157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75</a:t>
            </a:fld>
            <a:endParaRPr lang="zh-CN" altLang="en-US"/>
          </a:p>
        </p:txBody>
      </p:sp>
    </p:spTree>
    <p:extLst>
      <p:ext uri="{BB962C8B-B14F-4D97-AF65-F5344CB8AC3E}">
        <p14:creationId xmlns:p14="http://schemas.microsoft.com/office/powerpoint/2010/main" val="13241777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76</a:t>
            </a:fld>
            <a:endParaRPr lang="zh-CN" altLang="en-US"/>
          </a:p>
        </p:txBody>
      </p:sp>
    </p:spTree>
    <p:extLst>
      <p:ext uri="{BB962C8B-B14F-4D97-AF65-F5344CB8AC3E}">
        <p14:creationId xmlns:p14="http://schemas.microsoft.com/office/powerpoint/2010/main" val="20650662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77</a:t>
            </a:fld>
            <a:endParaRPr lang="zh-CN" altLang="en-US"/>
          </a:p>
        </p:txBody>
      </p:sp>
    </p:spTree>
    <p:extLst>
      <p:ext uri="{BB962C8B-B14F-4D97-AF65-F5344CB8AC3E}">
        <p14:creationId xmlns:p14="http://schemas.microsoft.com/office/powerpoint/2010/main" val="1451949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78</a:t>
            </a:fld>
            <a:endParaRPr lang="zh-CN" altLang="en-US"/>
          </a:p>
        </p:txBody>
      </p:sp>
    </p:spTree>
    <p:extLst>
      <p:ext uri="{BB962C8B-B14F-4D97-AF65-F5344CB8AC3E}">
        <p14:creationId xmlns:p14="http://schemas.microsoft.com/office/powerpoint/2010/main" val="32862849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79</a:t>
            </a:fld>
            <a:endParaRPr lang="zh-CN" altLang="en-US"/>
          </a:p>
        </p:txBody>
      </p:sp>
    </p:spTree>
    <p:extLst>
      <p:ext uri="{BB962C8B-B14F-4D97-AF65-F5344CB8AC3E}">
        <p14:creationId xmlns:p14="http://schemas.microsoft.com/office/powerpoint/2010/main" val="3563171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80</a:t>
            </a:fld>
            <a:endParaRPr lang="zh-CN" altLang="en-US"/>
          </a:p>
        </p:txBody>
      </p:sp>
    </p:spTree>
    <p:extLst>
      <p:ext uri="{BB962C8B-B14F-4D97-AF65-F5344CB8AC3E}">
        <p14:creationId xmlns:p14="http://schemas.microsoft.com/office/powerpoint/2010/main" val="9952760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81</a:t>
            </a:fld>
            <a:endParaRPr lang="zh-CN" altLang="en-US"/>
          </a:p>
        </p:txBody>
      </p:sp>
    </p:spTree>
    <p:extLst>
      <p:ext uri="{BB962C8B-B14F-4D97-AF65-F5344CB8AC3E}">
        <p14:creationId xmlns:p14="http://schemas.microsoft.com/office/powerpoint/2010/main" val="40321829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82</a:t>
            </a:fld>
            <a:endParaRPr lang="zh-CN" altLang="en-US"/>
          </a:p>
        </p:txBody>
      </p:sp>
    </p:spTree>
    <p:extLst>
      <p:ext uri="{BB962C8B-B14F-4D97-AF65-F5344CB8AC3E}">
        <p14:creationId xmlns:p14="http://schemas.microsoft.com/office/powerpoint/2010/main" val="9540312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83</a:t>
            </a:fld>
            <a:endParaRPr lang="zh-CN" altLang="en-US"/>
          </a:p>
        </p:txBody>
      </p:sp>
    </p:spTree>
    <p:extLst>
      <p:ext uri="{BB962C8B-B14F-4D97-AF65-F5344CB8AC3E}">
        <p14:creationId xmlns:p14="http://schemas.microsoft.com/office/powerpoint/2010/main" val="1803421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a:t>
            </a:fld>
            <a:endParaRPr lang="zh-CN" altLang="en-US"/>
          </a:p>
        </p:txBody>
      </p:sp>
    </p:spTree>
    <p:extLst>
      <p:ext uri="{BB962C8B-B14F-4D97-AF65-F5344CB8AC3E}">
        <p14:creationId xmlns:p14="http://schemas.microsoft.com/office/powerpoint/2010/main" val="35767903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84</a:t>
            </a:fld>
            <a:endParaRPr lang="zh-CN" altLang="en-US"/>
          </a:p>
        </p:txBody>
      </p:sp>
    </p:spTree>
    <p:extLst>
      <p:ext uri="{BB962C8B-B14F-4D97-AF65-F5344CB8AC3E}">
        <p14:creationId xmlns:p14="http://schemas.microsoft.com/office/powerpoint/2010/main" val="40707837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85</a:t>
            </a:fld>
            <a:endParaRPr lang="zh-CN" altLang="en-US"/>
          </a:p>
        </p:txBody>
      </p:sp>
    </p:spTree>
    <p:extLst>
      <p:ext uri="{BB962C8B-B14F-4D97-AF65-F5344CB8AC3E}">
        <p14:creationId xmlns:p14="http://schemas.microsoft.com/office/powerpoint/2010/main" val="1726222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86</a:t>
            </a:fld>
            <a:endParaRPr lang="zh-CN" altLang="en-US"/>
          </a:p>
        </p:txBody>
      </p:sp>
    </p:spTree>
    <p:extLst>
      <p:ext uri="{BB962C8B-B14F-4D97-AF65-F5344CB8AC3E}">
        <p14:creationId xmlns:p14="http://schemas.microsoft.com/office/powerpoint/2010/main" val="31241299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87</a:t>
            </a:fld>
            <a:endParaRPr lang="zh-CN" altLang="en-US"/>
          </a:p>
        </p:txBody>
      </p:sp>
    </p:spTree>
    <p:extLst>
      <p:ext uri="{BB962C8B-B14F-4D97-AF65-F5344CB8AC3E}">
        <p14:creationId xmlns:p14="http://schemas.microsoft.com/office/powerpoint/2010/main" val="15265446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88</a:t>
            </a:fld>
            <a:endParaRPr lang="zh-CN" altLang="en-US"/>
          </a:p>
        </p:txBody>
      </p:sp>
    </p:spTree>
    <p:extLst>
      <p:ext uri="{BB962C8B-B14F-4D97-AF65-F5344CB8AC3E}">
        <p14:creationId xmlns:p14="http://schemas.microsoft.com/office/powerpoint/2010/main" val="33435322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89</a:t>
            </a:fld>
            <a:endParaRPr lang="zh-CN" altLang="en-US"/>
          </a:p>
        </p:txBody>
      </p:sp>
    </p:spTree>
    <p:extLst>
      <p:ext uri="{BB962C8B-B14F-4D97-AF65-F5344CB8AC3E}">
        <p14:creationId xmlns:p14="http://schemas.microsoft.com/office/powerpoint/2010/main" val="42858334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90</a:t>
            </a:fld>
            <a:endParaRPr lang="zh-CN" altLang="en-US"/>
          </a:p>
        </p:txBody>
      </p:sp>
    </p:spTree>
    <p:extLst>
      <p:ext uri="{BB962C8B-B14F-4D97-AF65-F5344CB8AC3E}">
        <p14:creationId xmlns:p14="http://schemas.microsoft.com/office/powerpoint/2010/main" val="12066478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92</a:t>
            </a:fld>
            <a:endParaRPr lang="zh-CN" altLang="en-US"/>
          </a:p>
        </p:txBody>
      </p:sp>
    </p:spTree>
    <p:extLst>
      <p:ext uri="{BB962C8B-B14F-4D97-AF65-F5344CB8AC3E}">
        <p14:creationId xmlns:p14="http://schemas.microsoft.com/office/powerpoint/2010/main" val="30276796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93</a:t>
            </a:fld>
            <a:endParaRPr lang="zh-CN" altLang="en-US"/>
          </a:p>
        </p:txBody>
      </p:sp>
    </p:spTree>
    <p:extLst>
      <p:ext uri="{BB962C8B-B14F-4D97-AF65-F5344CB8AC3E}">
        <p14:creationId xmlns:p14="http://schemas.microsoft.com/office/powerpoint/2010/main" val="24048799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94</a:t>
            </a:fld>
            <a:endParaRPr lang="zh-CN" altLang="en-US"/>
          </a:p>
        </p:txBody>
      </p:sp>
    </p:spTree>
    <p:extLst>
      <p:ext uri="{BB962C8B-B14F-4D97-AF65-F5344CB8AC3E}">
        <p14:creationId xmlns:p14="http://schemas.microsoft.com/office/powerpoint/2010/main" val="23359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a:t>
            </a:fld>
            <a:endParaRPr lang="zh-CN" altLang="en-US"/>
          </a:p>
        </p:txBody>
      </p:sp>
    </p:spTree>
    <p:extLst>
      <p:ext uri="{BB962C8B-B14F-4D97-AF65-F5344CB8AC3E}">
        <p14:creationId xmlns:p14="http://schemas.microsoft.com/office/powerpoint/2010/main" val="7013620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95</a:t>
            </a:fld>
            <a:endParaRPr lang="zh-CN" altLang="en-US"/>
          </a:p>
        </p:txBody>
      </p:sp>
    </p:spTree>
    <p:extLst>
      <p:ext uri="{BB962C8B-B14F-4D97-AF65-F5344CB8AC3E}">
        <p14:creationId xmlns:p14="http://schemas.microsoft.com/office/powerpoint/2010/main" val="25850702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96</a:t>
            </a:fld>
            <a:endParaRPr lang="zh-CN" altLang="en-US"/>
          </a:p>
        </p:txBody>
      </p:sp>
    </p:spTree>
    <p:extLst>
      <p:ext uri="{BB962C8B-B14F-4D97-AF65-F5344CB8AC3E}">
        <p14:creationId xmlns:p14="http://schemas.microsoft.com/office/powerpoint/2010/main" val="14442672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97</a:t>
            </a:fld>
            <a:endParaRPr lang="zh-CN" altLang="en-US"/>
          </a:p>
        </p:txBody>
      </p:sp>
    </p:spTree>
    <p:extLst>
      <p:ext uri="{BB962C8B-B14F-4D97-AF65-F5344CB8AC3E}">
        <p14:creationId xmlns:p14="http://schemas.microsoft.com/office/powerpoint/2010/main" val="40563240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98</a:t>
            </a:fld>
            <a:endParaRPr lang="zh-CN" altLang="en-US"/>
          </a:p>
        </p:txBody>
      </p:sp>
    </p:spTree>
    <p:extLst>
      <p:ext uri="{BB962C8B-B14F-4D97-AF65-F5344CB8AC3E}">
        <p14:creationId xmlns:p14="http://schemas.microsoft.com/office/powerpoint/2010/main" val="2123900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99</a:t>
            </a:fld>
            <a:endParaRPr lang="zh-CN" altLang="en-US"/>
          </a:p>
        </p:txBody>
      </p:sp>
    </p:spTree>
    <p:extLst>
      <p:ext uri="{BB962C8B-B14F-4D97-AF65-F5344CB8AC3E}">
        <p14:creationId xmlns:p14="http://schemas.microsoft.com/office/powerpoint/2010/main" val="38293334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100</a:t>
            </a:fld>
            <a:endParaRPr lang="zh-CN" altLang="en-US"/>
          </a:p>
        </p:txBody>
      </p:sp>
    </p:spTree>
    <p:extLst>
      <p:ext uri="{BB962C8B-B14F-4D97-AF65-F5344CB8AC3E}">
        <p14:creationId xmlns:p14="http://schemas.microsoft.com/office/powerpoint/2010/main" val="40932264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101</a:t>
            </a:fld>
            <a:endParaRPr lang="zh-CN" altLang="en-US"/>
          </a:p>
        </p:txBody>
      </p:sp>
    </p:spTree>
    <p:extLst>
      <p:ext uri="{BB962C8B-B14F-4D97-AF65-F5344CB8AC3E}">
        <p14:creationId xmlns:p14="http://schemas.microsoft.com/office/powerpoint/2010/main" val="15706500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102</a:t>
            </a:fld>
            <a:endParaRPr lang="zh-CN" altLang="en-US"/>
          </a:p>
        </p:txBody>
      </p:sp>
    </p:spTree>
    <p:extLst>
      <p:ext uri="{BB962C8B-B14F-4D97-AF65-F5344CB8AC3E}">
        <p14:creationId xmlns:p14="http://schemas.microsoft.com/office/powerpoint/2010/main" val="37473567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103</a:t>
            </a:fld>
            <a:endParaRPr lang="zh-CN" altLang="en-US"/>
          </a:p>
        </p:txBody>
      </p:sp>
    </p:spTree>
    <p:extLst>
      <p:ext uri="{BB962C8B-B14F-4D97-AF65-F5344CB8AC3E}">
        <p14:creationId xmlns:p14="http://schemas.microsoft.com/office/powerpoint/2010/main" val="17658905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104</a:t>
            </a:fld>
            <a:endParaRPr lang="zh-CN" altLang="en-US"/>
          </a:p>
        </p:txBody>
      </p:sp>
    </p:spTree>
    <p:extLst>
      <p:ext uri="{BB962C8B-B14F-4D97-AF65-F5344CB8AC3E}">
        <p14:creationId xmlns:p14="http://schemas.microsoft.com/office/powerpoint/2010/main" val="217687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2EE0DE-AF42-D840-958A-2EBBE834CED8}"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2EE0DE-AF42-D840-958A-2EBBE834CED8}"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2EE0DE-AF42-D840-958A-2EBBE834CED8}"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5213" y="1067885"/>
            <a:ext cx="10515600" cy="1325563"/>
          </a:xfrm>
        </p:spPr>
        <p:txBody>
          <a:bodyPr/>
          <a:lstStyle/>
          <a:p>
            <a:r>
              <a:rPr lang="en-GB"/>
              <a:t>Click to edit Master title style</a:t>
            </a:r>
            <a:endParaRPr lang="en-US"/>
          </a:p>
        </p:txBody>
      </p:sp>
      <p:sp>
        <p:nvSpPr>
          <p:cNvPr id="3" name="Content Placeholder 2"/>
          <p:cNvSpPr>
            <a:spLocks noGrp="1"/>
          </p:cNvSpPr>
          <p:nvPr>
            <p:ph idx="1"/>
          </p:nvPr>
        </p:nvSpPr>
        <p:spPr>
          <a:xfrm>
            <a:off x="838200" y="2199230"/>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2EE0DE-AF42-D840-958A-2EBBE834CED8}"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2EE0DE-AF42-D840-958A-2EBBE834CED8}"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72EE0DE-AF42-D840-958A-2EBBE834CED8}" type="datetimeFigureOut">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72EE0DE-AF42-D840-958A-2EBBE834CED8}" type="datetimeFigureOut">
              <a:rPr lang="en-US" smtClean="0"/>
              <a:t>4/24/2020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72EE0DE-AF42-D840-958A-2EBBE834CED8}" type="datetimeFigureOut">
              <a:rPr lang="en-US" smtClean="0"/>
              <a:t>4/24/2020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2EE0DE-AF42-D840-958A-2EBBE834CED8}" type="datetimeFigureOut">
              <a:rPr lang="en-US" smtClean="0"/>
              <a:t>4/24/2020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2EE0DE-AF42-D840-958A-2EBBE834CED8}" type="datetimeFigureOut">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2EE0DE-AF42-D840-958A-2EBBE834CED8}" type="datetimeFigureOut">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6799-699C-A345-A001-206958A6C06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r="50000" b="8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EE0DE-AF42-D840-958A-2EBBE834CED8}" type="datetimeFigureOut">
              <a:rPr lang="en-US" smtClean="0"/>
              <a:t>4/24/2020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D46799-699C-A345-A001-206958A6C069}" type="slidenum">
              <a:rPr lang="en-US" smtClean="0"/>
              <a:t>‹#›</a:t>
            </a:fld>
            <a:endParaRPr lang="en-US"/>
          </a:p>
        </p:txBody>
      </p:sp>
      <p:pic>
        <p:nvPicPr>
          <p:cNvPr id="8" name="Picture 7"/>
          <p:cNvPicPr>
            <a:picLocks noChangeAspect="1"/>
          </p:cNvPicPr>
          <p:nvPr userDrawn="1"/>
        </p:nvPicPr>
        <p:blipFill>
          <a:blip r:embed="rId14"/>
          <a:stretch>
            <a:fillRect/>
          </a:stretch>
        </p:blipFill>
        <p:spPr>
          <a:xfrm>
            <a:off x="15015" y="0"/>
            <a:ext cx="1216197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0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10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10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4.png"/><Relationship Id="rId7" Type="http://schemas.openxmlformats.org/officeDocument/2006/relationships/image" Target="../media/image226.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10" Type="http://schemas.openxmlformats.org/officeDocument/2006/relationships/image" Target="../media/image229.png"/><Relationship Id="rId4" Type="http://schemas.openxmlformats.org/officeDocument/2006/relationships/image" Target="../media/image218.png"/><Relationship Id="rId9" Type="http://schemas.openxmlformats.org/officeDocument/2006/relationships/image" Target="../media/image22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8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89.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96.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97.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9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5"/>
          <p:cNvSpPr txBox="1"/>
          <p:nvPr/>
        </p:nvSpPr>
        <p:spPr>
          <a:xfrm>
            <a:off x="3321940" y="3277024"/>
            <a:ext cx="5319784" cy="646331"/>
          </a:xfrm>
          <a:prstGeom prst="rect">
            <a:avLst/>
          </a:prstGeom>
          <a:noFill/>
        </p:spPr>
        <p:txBody>
          <a:bodyPr wrap="square" rtlCol="0">
            <a:spAutoFit/>
          </a:bodyPr>
          <a:lstStyle/>
          <a:p>
            <a:r>
              <a:rPr lang="ja-JP" altLang="en-US" sz="3600" dirty="0" smtClean="0">
                <a:latin typeface="等线" panose="02010600030101010101" pitchFamily="2" charset="-122"/>
                <a:ea typeface="等线" panose="02010600030101010101" pitchFamily="2" charset="-122"/>
              </a:rPr>
              <a:t>马尔可夫链</a:t>
            </a:r>
            <a:r>
              <a:rPr lang="ja-JP" altLang="en-US" sz="3600" dirty="0">
                <a:latin typeface="等线" panose="02010600030101010101" pitchFamily="2" charset="-122"/>
                <a:ea typeface="等线" panose="02010600030101010101" pitchFamily="2" charset="-122"/>
              </a:rPr>
              <a:t>蒙特卡罗法 </a:t>
            </a:r>
            <a:endParaRPr lang="en-US" altLang="zh-CN" sz="3600" dirty="0">
              <a:latin typeface="等线" panose="02010600030101010101" pitchFamily="2" charset="-122"/>
              <a:ea typeface="等线" panose="02010600030101010101" pitchFamily="2" charset="-12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727" y="1171646"/>
            <a:ext cx="2777692" cy="933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接受</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拒绝法 </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pPr>
              <a:lnSpc>
                <a:spcPct val="110000"/>
              </a:lnSpc>
              <a:spcBef>
                <a:spcPts val="0"/>
              </a:spcBef>
            </a:pPr>
            <a:r>
              <a:rPr lang="ja-JP" altLang="en-US" dirty="0">
                <a:latin typeface="等线" panose="02010600030101010101" pitchFamily="2" charset="-122"/>
                <a:ea typeface="等线" panose="02010600030101010101" pitchFamily="2" charset="-122"/>
              </a:rPr>
              <a:t>接受</a:t>
            </a:r>
            <a:r>
              <a:rPr lang="en-US" altLang="zh-CN"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拒绝法的优点是容易实现，缺点是效率可能不高</a:t>
            </a:r>
            <a:endParaRPr lang="en-GB" altLang="ja-JP" dirty="0">
              <a:latin typeface="等线" panose="02010600030101010101" pitchFamily="2" charset="-122"/>
              <a:ea typeface="等线" panose="02010600030101010101" pitchFamily="2" charset="-122"/>
            </a:endParaRPr>
          </a:p>
          <a:p>
            <a:pPr>
              <a:lnSpc>
                <a:spcPct val="110000"/>
              </a:lnSpc>
              <a:spcBef>
                <a:spcPts val="0"/>
              </a:spcBef>
            </a:pPr>
            <a:endParaRPr lang="en-GB" altLang="ja-JP" dirty="0">
              <a:latin typeface="等线" panose="02010600030101010101" pitchFamily="2" charset="-122"/>
              <a:ea typeface="等线" panose="02010600030101010101" pitchFamily="2" charset="-122"/>
            </a:endParaRPr>
          </a:p>
          <a:p>
            <a:pPr>
              <a:lnSpc>
                <a:spcPct val="110000"/>
              </a:lnSpc>
              <a:spcBef>
                <a:spcPts val="0"/>
              </a:spcBef>
            </a:pPr>
            <a:r>
              <a:rPr lang="ja-JP" altLang="en-US" dirty="0">
                <a:latin typeface="等线" panose="02010600030101010101" pitchFamily="2" charset="-122"/>
                <a:ea typeface="等线" panose="02010600030101010101" pitchFamily="2" charset="-122"/>
              </a:rPr>
              <a:t>如果</a:t>
            </a:r>
            <a:r>
              <a:rPr lang="en-GB" altLang="ja-JP" dirty="0">
                <a:latin typeface="等线" panose="02010600030101010101" pitchFamily="2" charset="-122"/>
                <a:ea typeface="等线" panose="02010600030101010101" pitchFamily="2" charset="-122"/>
              </a:rPr>
              <a:t>p(x)</a:t>
            </a:r>
            <a:r>
              <a:rPr lang="ja-JP" altLang="en-US" dirty="0">
                <a:latin typeface="等线" panose="02010600030101010101" pitchFamily="2" charset="-122"/>
                <a:ea typeface="等线" panose="02010600030101010101" pitchFamily="2" charset="-122"/>
              </a:rPr>
              <a:t>的涵盖体积占</a:t>
            </a:r>
            <a:r>
              <a:rPr lang="en-GB" altLang="ja-JP" dirty="0" err="1">
                <a:latin typeface="等线" panose="02010600030101010101" pitchFamily="2" charset="-122"/>
                <a:ea typeface="等线" panose="02010600030101010101" pitchFamily="2" charset="-122"/>
              </a:rPr>
              <a:t>cq</a:t>
            </a:r>
            <a:r>
              <a:rPr lang="en-GB" altLang="ja-JP" dirty="0">
                <a:latin typeface="等线" panose="02010600030101010101" pitchFamily="2" charset="-122"/>
                <a:ea typeface="等线" panose="02010600030101010101" pitchFamily="2" charset="-122"/>
              </a:rPr>
              <a:t>(x)</a:t>
            </a:r>
            <a:r>
              <a:rPr lang="ja-JP" altLang="en-US" dirty="0">
                <a:latin typeface="等线" panose="02010600030101010101" pitchFamily="2" charset="-122"/>
                <a:ea typeface="等线" panose="02010600030101010101" pitchFamily="2" charset="-122"/>
              </a:rPr>
              <a:t>的涵盖体积的比例很低，就会导致拒绝的比例很高，抽样效率很低。</a:t>
            </a:r>
            <a:endParaRPr lang="en-GB" altLang="ja-JP" dirty="0">
              <a:latin typeface="等线" panose="02010600030101010101" pitchFamily="2" charset="-122"/>
              <a:ea typeface="等线" panose="02010600030101010101" pitchFamily="2" charset="-122"/>
            </a:endParaRPr>
          </a:p>
          <a:p>
            <a:pPr>
              <a:lnSpc>
                <a:spcPct val="110000"/>
              </a:lnSpc>
              <a:spcBef>
                <a:spcPts val="0"/>
              </a:spcBef>
            </a:pPr>
            <a:endParaRPr lang="en-GB" altLang="ja-JP" dirty="0">
              <a:latin typeface="等线" panose="02010600030101010101" pitchFamily="2" charset="-122"/>
              <a:ea typeface="等线" panose="02010600030101010101" pitchFamily="2" charset="-122"/>
            </a:endParaRPr>
          </a:p>
          <a:p>
            <a:pPr>
              <a:lnSpc>
                <a:spcPct val="110000"/>
              </a:lnSpc>
              <a:spcBef>
                <a:spcPts val="0"/>
              </a:spcBef>
            </a:pPr>
            <a:r>
              <a:rPr lang="ja-JP" altLang="en-US" dirty="0">
                <a:latin typeface="等线" panose="02010600030101010101" pitchFamily="2" charset="-122"/>
                <a:ea typeface="等线" panose="02010600030101010101" pitchFamily="2" charset="-122"/>
              </a:rPr>
              <a:t>注意，一般是在高维空间进行抽样，即使</a:t>
            </a:r>
            <a:r>
              <a:rPr lang="en-GB" altLang="ja-JP" dirty="0">
                <a:latin typeface="等线" panose="02010600030101010101" pitchFamily="2" charset="-122"/>
                <a:ea typeface="等线" panose="02010600030101010101" pitchFamily="2" charset="-122"/>
              </a:rPr>
              <a:t>p(x)</a:t>
            </a:r>
            <a:r>
              <a:rPr lang="ja-JP" altLang="en-US" dirty="0">
                <a:latin typeface="等线" panose="02010600030101010101" pitchFamily="2" charset="-122"/>
                <a:ea typeface="等线" panose="02010600030101010101" pitchFamily="2" charset="-122"/>
              </a:rPr>
              <a:t>与</a:t>
            </a:r>
            <a:r>
              <a:rPr lang="en-GB" altLang="ja-JP" dirty="0" err="1">
                <a:latin typeface="等线" panose="02010600030101010101" pitchFamily="2" charset="-122"/>
                <a:ea typeface="等线" panose="02010600030101010101" pitchFamily="2" charset="-122"/>
              </a:rPr>
              <a:t>cq</a:t>
            </a:r>
            <a:r>
              <a:rPr lang="en-GB" altLang="ja-JP" dirty="0">
                <a:latin typeface="等线" panose="02010600030101010101" pitchFamily="2" charset="-122"/>
                <a:ea typeface="等线" panose="02010600030101010101" pitchFamily="2" charset="-122"/>
              </a:rPr>
              <a:t>(x)</a:t>
            </a:r>
            <a:r>
              <a:rPr lang="ja-JP" altLang="en-US" dirty="0">
                <a:latin typeface="等线" panose="02010600030101010101" pitchFamily="2" charset="-122"/>
                <a:ea typeface="等线" panose="02010600030101010101" pitchFamily="2" charset="-122"/>
              </a:rPr>
              <a:t>很接近，两者涵盖体积的差异也可能很大 </a:t>
            </a:r>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吉布斯抽样算法</a:t>
            </a:r>
            <a:endParaRPr lang="zh-CN" altLang="en-US" dirty="0">
              <a:latin typeface="等线" panose="02010600030101010101" pitchFamily="2" charset="-122"/>
              <a:ea typeface="等线" panose="02010600030101010101" pitchFamily="2" charset="-122"/>
            </a:endParaRPr>
          </a:p>
        </p:txBody>
      </p:sp>
      <p:grpSp>
        <p:nvGrpSpPr>
          <p:cNvPr id="8" name="Group 7"/>
          <p:cNvGrpSpPr/>
          <p:nvPr/>
        </p:nvGrpSpPr>
        <p:grpSpPr>
          <a:xfrm>
            <a:off x="1057359" y="2631988"/>
            <a:ext cx="10077282" cy="2310715"/>
            <a:chOff x="1057359" y="2631988"/>
            <a:chExt cx="10077282" cy="2310715"/>
          </a:xfrm>
        </p:grpSpPr>
        <p:pic>
          <p:nvPicPr>
            <p:cNvPr id="5" name="Picture 4"/>
            <p:cNvPicPr>
              <a:picLocks noChangeAspect="1"/>
            </p:cNvPicPr>
            <p:nvPr/>
          </p:nvPicPr>
          <p:blipFill>
            <a:blip r:embed="rId3"/>
            <a:stretch>
              <a:fillRect/>
            </a:stretch>
          </p:blipFill>
          <p:spPr>
            <a:xfrm>
              <a:off x="1057359" y="2631989"/>
              <a:ext cx="10077282" cy="2310714"/>
            </a:xfrm>
            <a:prstGeom prst="rect">
              <a:avLst/>
            </a:prstGeom>
          </p:spPr>
        </p:pic>
        <p:pic>
          <p:nvPicPr>
            <p:cNvPr id="6" name="Picture 5"/>
            <p:cNvPicPr>
              <a:picLocks noChangeAspect="1"/>
            </p:cNvPicPr>
            <p:nvPr/>
          </p:nvPicPr>
          <p:blipFill>
            <a:blip r:embed="rId4"/>
            <a:stretch>
              <a:fillRect/>
            </a:stretch>
          </p:blipFill>
          <p:spPr>
            <a:xfrm>
              <a:off x="2112491" y="2631988"/>
              <a:ext cx="1714500" cy="69371"/>
            </a:xfrm>
            <a:prstGeom prst="rect">
              <a:avLst/>
            </a:prstGeom>
          </p:spPr>
        </p:pic>
        <p:pic>
          <p:nvPicPr>
            <p:cNvPr id="7" name="Picture 6"/>
            <p:cNvPicPr>
              <a:picLocks noChangeAspect="1"/>
            </p:cNvPicPr>
            <p:nvPr/>
          </p:nvPicPr>
          <p:blipFill>
            <a:blip r:embed="rId4"/>
            <a:stretch>
              <a:fillRect/>
            </a:stretch>
          </p:blipFill>
          <p:spPr>
            <a:xfrm>
              <a:off x="2252534" y="3001011"/>
              <a:ext cx="1714500" cy="502130"/>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用吉布斯抽样从以下二元正态分布中抽取随机样本</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019550" y="2673350"/>
            <a:ext cx="4152900" cy="15113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条件概率分布为一元正态分布</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假设初始样本为</a:t>
            </a:r>
            <a:r>
              <a:rPr lang="en-GB" altLang="ja-JP"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通过吉布斯抽样，可以得到以下样本序列：</a:t>
            </a:r>
            <a:endParaRPr lang="en-GB" altLang="ja-JP" dirty="0">
              <a:latin typeface="等线" panose="02010600030101010101" pitchFamily="2" charset="-122"/>
              <a:ea typeface="等线" panose="02010600030101010101" pitchFamily="2" charset="-122"/>
            </a:endParaRPr>
          </a:p>
        </p:txBody>
      </p:sp>
      <p:pic>
        <p:nvPicPr>
          <p:cNvPr id="5" name="Picture 4"/>
          <p:cNvPicPr>
            <a:picLocks noChangeAspect="1"/>
          </p:cNvPicPr>
          <p:nvPr/>
        </p:nvPicPr>
        <p:blipFill>
          <a:blip r:embed="rId3"/>
          <a:stretch>
            <a:fillRect/>
          </a:stretch>
        </p:blipFill>
        <p:spPr>
          <a:xfrm>
            <a:off x="4102663" y="2678771"/>
            <a:ext cx="3060700" cy="965200"/>
          </a:xfrm>
          <a:prstGeom prst="rect">
            <a:avLst/>
          </a:prstGeom>
        </p:spPr>
      </p:pic>
      <p:pic>
        <p:nvPicPr>
          <p:cNvPr id="6" name="Picture 5"/>
          <p:cNvPicPr>
            <a:picLocks noChangeAspect="1"/>
          </p:cNvPicPr>
          <p:nvPr/>
        </p:nvPicPr>
        <p:blipFill>
          <a:blip r:embed="rId4"/>
          <a:stretch>
            <a:fillRect/>
          </a:stretch>
        </p:blipFill>
        <p:spPr>
          <a:xfrm>
            <a:off x="3714286" y="3780457"/>
            <a:ext cx="1752600" cy="355600"/>
          </a:xfrm>
          <a:prstGeom prst="rect">
            <a:avLst/>
          </a:prstGeom>
        </p:spPr>
      </p:pic>
      <p:pic>
        <p:nvPicPr>
          <p:cNvPr id="7" name="Picture 6"/>
          <p:cNvPicPr>
            <a:picLocks noChangeAspect="1"/>
          </p:cNvPicPr>
          <p:nvPr/>
        </p:nvPicPr>
        <p:blipFill>
          <a:blip r:embed="rId5"/>
          <a:stretch>
            <a:fillRect/>
          </a:stretch>
        </p:blipFill>
        <p:spPr>
          <a:xfrm>
            <a:off x="2330450" y="4627716"/>
            <a:ext cx="7531100" cy="17907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得到的样本集合</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就是二元正态分布的随机抽 样。</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右图示意吉布斯抽样的过程</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737960" y="2199230"/>
            <a:ext cx="3517900" cy="355600"/>
          </a:xfrm>
          <a:prstGeom prst="rect">
            <a:avLst/>
          </a:prstGeom>
        </p:spPr>
      </p:pic>
      <p:pic>
        <p:nvPicPr>
          <p:cNvPr id="5" name="Picture 4"/>
          <p:cNvPicPr>
            <a:picLocks noChangeAspect="1"/>
          </p:cNvPicPr>
          <p:nvPr/>
        </p:nvPicPr>
        <p:blipFill>
          <a:blip r:embed="rId4"/>
          <a:stretch>
            <a:fillRect/>
          </a:stretch>
        </p:blipFill>
        <p:spPr>
          <a:xfrm>
            <a:off x="6096000" y="3019968"/>
            <a:ext cx="5778500" cy="35306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吉布斯抽样算法</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单分量</a:t>
            </a:r>
            <a:r>
              <a:rPr lang="en-GB" altLang="ja-JP" dirty="0">
                <a:latin typeface="等线" panose="02010600030101010101" pitchFamily="2" charset="-122"/>
                <a:ea typeface="等线" panose="02010600030101010101" pitchFamily="2" charset="-122"/>
              </a:rPr>
              <a:t>Metropolis-Hastings</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算法</a:t>
            </a:r>
            <a:endParaRPr lang="en-GB" altLang="ja-JP" dirty="0">
              <a:latin typeface="等线" panose="02010600030101010101" pitchFamily="2" charset="-122"/>
              <a:ea typeface="等线" panose="02010600030101010101" pitchFamily="2" charset="-122"/>
            </a:endParaRPr>
          </a:p>
          <a:p>
            <a:pPr lvl="1"/>
            <a:r>
              <a:rPr lang="ja-JP" altLang="en-US">
                <a:latin typeface="等线" panose="02010600030101010101" pitchFamily="2" charset="-122"/>
                <a:ea typeface="等线" panose="02010600030101010101" pitchFamily="2" charset="-122"/>
              </a:rPr>
              <a:t>抽样会在样本点之间移动，但其间可能在某一些样本点上停留（由于抽样被拒绝）</a:t>
            </a:r>
            <a:endParaRPr lang="en-GB" altLang="ja-JP" dirty="0">
              <a:latin typeface="等线" panose="02010600030101010101" pitchFamily="2" charset="-122"/>
              <a:ea typeface="等线" panose="02010600030101010101" pitchFamily="2" charset="-122"/>
            </a:endParaRPr>
          </a:p>
          <a:p>
            <a:pPr lvl="1"/>
            <a:r>
              <a:rPr lang="ja-JP" altLang="en-US">
                <a:latin typeface="等线" panose="02010600030101010101" pitchFamily="2" charset="-122"/>
                <a:ea typeface="等线" panose="02010600030101010101" pitchFamily="2" charset="-122"/>
              </a:rPr>
              <a:t>适合于满条件概率分布不容易抽样的情况</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使用容易抽样的条件分 作建议分布</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吉布斯抽样算法</a:t>
            </a:r>
            <a:endParaRPr lang="en-GB" altLang="ja-JP" dirty="0">
              <a:latin typeface="等线" panose="02010600030101010101" pitchFamily="2" charset="-122"/>
              <a:ea typeface="等线" panose="02010600030101010101" pitchFamily="2" charset="-122"/>
            </a:endParaRPr>
          </a:p>
          <a:p>
            <a:pPr lvl="1"/>
            <a:r>
              <a:rPr lang="ja-JP" altLang="en-US">
                <a:latin typeface="等线" panose="02010600030101010101" pitchFamily="2" charset="-122"/>
                <a:ea typeface="等线" panose="02010600030101010101" pitchFamily="2" charset="-122"/>
              </a:rPr>
              <a:t>抽样会在样本点之间持续移动</a:t>
            </a:r>
            <a:endParaRPr lang="en-GB" altLang="ja-JP" dirty="0">
              <a:latin typeface="等线" panose="02010600030101010101" pitchFamily="2" charset="-122"/>
              <a:ea typeface="等线" panose="02010600030101010101" pitchFamily="2" charset="-122"/>
            </a:endParaRPr>
          </a:p>
          <a:p>
            <a:pPr lvl="1"/>
            <a:r>
              <a:rPr lang="ja-JP" altLang="en-US">
                <a:latin typeface="等线" panose="02010600030101010101" pitchFamily="2" charset="-122"/>
                <a:ea typeface="等线" panose="02010600030101010101" pitchFamily="2" charset="-122"/>
              </a:rPr>
              <a:t>适合于满条件概率分布容易抽样的情况</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抽样计算</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吉布斯抽样中需要对满条件概率分布进行重复多次抽样</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可以利用概率分布的性质提高抽样的效率</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下面以贝叶斯学习为例介绍这个技巧</a:t>
            </a:r>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抽样计算</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838199" y="2199230"/>
            <a:ext cx="11353801" cy="4351338"/>
          </a:xfrm>
        </p:spPr>
        <p:txBody>
          <a:bodyPr>
            <a:normAutofit/>
          </a:bodyPr>
          <a:lstStyle/>
          <a:p>
            <a:r>
              <a:rPr lang="ja-JP" altLang="en-US">
                <a:latin typeface="等线" panose="02010600030101010101" pitchFamily="2" charset="-122"/>
                <a:ea typeface="等线" panose="02010600030101010101" pitchFamily="2" charset="-122"/>
              </a:rPr>
              <a:t>设</a:t>
            </a:r>
            <a:r>
              <a:rPr lang="en-US" altLang="ja-JP" dirty="0">
                <a:latin typeface="等线" panose="02010600030101010101" pitchFamily="2" charset="-122"/>
                <a:ea typeface="等线" panose="02010600030101010101" pitchFamily="2" charset="-122"/>
              </a:rPr>
              <a:t>y</a:t>
            </a:r>
            <a:r>
              <a:rPr lang="ja-JP" altLang="en-US">
                <a:latin typeface="等线" panose="02010600030101010101" pitchFamily="2" charset="-122"/>
                <a:ea typeface="等线" panose="02010600030101010101" pitchFamily="2" charset="-122"/>
              </a:rPr>
              <a:t>表示观测数据，</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分别表示超参数、模型参数、未观测数据</a:t>
            </a:r>
            <a:r>
              <a:rPr lang="zh-CN" altLang="en-US" dirty="0">
                <a:latin typeface="等线" panose="02010600030101010101" pitchFamily="2" charset="-122"/>
                <a:ea typeface="等线" panose="02010600030101010101" pitchFamily="2" charset="-122"/>
              </a:rPr>
              <a:t>，</a:t>
            </a:r>
            <a:endParaRPr lang="en-GB" altLang="zh-CN"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贝叶斯学习的目的是估计后验概率分布</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，求后验概率最大的模型</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式中</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是超参数分布，</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是先验分布，</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是完全数据的分布</a:t>
            </a:r>
            <a:endParaRPr lang="en-GB" altLang="ja-JP" dirty="0">
              <a:latin typeface="等线" panose="02010600030101010101" pitchFamily="2" charset="-122"/>
              <a:ea typeface="等线" panose="02010600030101010101" pitchFamily="2" charset="-122"/>
            </a:endParaRPr>
          </a:p>
        </p:txBody>
      </p:sp>
      <p:pic>
        <p:nvPicPr>
          <p:cNvPr id="6" name="Picture 5"/>
          <p:cNvPicPr>
            <a:picLocks noChangeAspect="1"/>
          </p:cNvPicPr>
          <p:nvPr/>
        </p:nvPicPr>
        <p:blipFill>
          <a:blip r:embed="rId3"/>
          <a:stretch>
            <a:fillRect/>
          </a:stretch>
        </p:blipFill>
        <p:spPr>
          <a:xfrm>
            <a:off x="4764344" y="2566999"/>
            <a:ext cx="2827944" cy="2219936"/>
          </a:xfrm>
          <a:prstGeom prst="rect">
            <a:avLst/>
          </a:prstGeom>
        </p:spPr>
      </p:pic>
      <p:pic>
        <p:nvPicPr>
          <p:cNvPr id="4" name="Picture 3"/>
          <p:cNvPicPr>
            <a:picLocks noChangeAspect="1"/>
          </p:cNvPicPr>
          <p:nvPr/>
        </p:nvPicPr>
        <p:blipFill rotWithShape="1">
          <a:blip r:embed="rId4"/>
          <a:srcRect r="10761" b="-9851"/>
          <a:stretch>
            <a:fillRect/>
          </a:stretch>
        </p:blipFill>
        <p:spPr>
          <a:xfrm>
            <a:off x="4040789" y="2198131"/>
            <a:ext cx="657334" cy="390634"/>
          </a:xfrm>
          <a:prstGeom prst="rect">
            <a:avLst/>
          </a:prstGeom>
        </p:spPr>
      </p:pic>
      <p:pic>
        <p:nvPicPr>
          <p:cNvPr id="5" name="Picture 4"/>
          <p:cNvPicPr>
            <a:picLocks noChangeAspect="1"/>
          </p:cNvPicPr>
          <p:nvPr/>
        </p:nvPicPr>
        <p:blipFill>
          <a:blip r:embed="rId5"/>
          <a:stretch>
            <a:fillRect/>
          </a:stretch>
        </p:blipFill>
        <p:spPr>
          <a:xfrm>
            <a:off x="1189566" y="2738641"/>
            <a:ext cx="1231900" cy="304800"/>
          </a:xfrm>
          <a:prstGeom prst="rect">
            <a:avLst/>
          </a:prstGeom>
        </p:spPr>
      </p:pic>
      <p:pic>
        <p:nvPicPr>
          <p:cNvPr id="7" name="Picture 6"/>
          <p:cNvPicPr>
            <a:picLocks noChangeAspect="1"/>
          </p:cNvPicPr>
          <p:nvPr/>
        </p:nvPicPr>
        <p:blipFill>
          <a:blip r:embed="rId6"/>
          <a:stretch>
            <a:fillRect/>
          </a:stretch>
        </p:blipFill>
        <p:spPr>
          <a:xfrm>
            <a:off x="7249388" y="4835743"/>
            <a:ext cx="685800" cy="330200"/>
          </a:xfrm>
          <a:prstGeom prst="rect">
            <a:avLst/>
          </a:prstGeom>
        </p:spPr>
      </p:pic>
      <p:pic>
        <p:nvPicPr>
          <p:cNvPr id="8" name="Picture 7"/>
          <p:cNvPicPr>
            <a:picLocks noChangeAspect="1"/>
          </p:cNvPicPr>
          <p:nvPr/>
        </p:nvPicPr>
        <p:blipFill>
          <a:blip r:embed="rId7"/>
          <a:stretch>
            <a:fillRect/>
          </a:stretch>
        </p:blipFill>
        <p:spPr>
          <a:xfrm>
            <a:off x="3974866" y="5223201"/>
            <a:ext cx="4406900" cy="520700"/>
          </a:xfrm>
          <a:prstGeom prst="rect">
            <a:avLst/>
          </a:prstGeom>
        </p:spPr>
      </p:pic>
      <p:pic>
        <p:nvPicPr>
          <p:cNvPr id="9" name="Picture 8"/>
          <p:cNvPicPr>
            <a:picLocks noChangeAspect="1"/>
          </p:cNvPicPr>
          <p:nvPr/>
        </p:nvPicPr>
        <p:blipFill>
          <a:blip r:embed="rId8"/>
          <a:stretch>
            <a:fillRect/>
          </a:stretch>
        </p:blipFill>
        <p:spPr>
          <a:xfrm>
            <a:off x="1913466" y="5820209"/>
            <a:ext cx="508000" cy="342900"/>
          </a:xfrm>
          <a:prstGeom prst="rect">
            <a:avLst/>
          </a:prstGeom>
        </p:spPr>
      </p:pic>
      <p:pic>
        <p:nvPicPr>
          <p:cNvPr id="10" name="Picture 9"/>
          <p:cNvPicPr>
            <a:picLocks noChangeAspect="1"/>
          </p:cNvPicPr>
          <p:nvPr/>
        </p:nvPicPr>
        <p:blipFill>
          <a:blip r:embed="rId9"/>
          <a:stretch>
            <a:fillRect/>
          </a:stretch>
        </p:blipFill>
        <p:spPr>
          <a:xfrm>
            <a:off x="4832180" y="5820209"/>
            <a:ext cx="736600" cy="292100"/>
          </a:xfrm>
          <a:prstGeom prst="rect">
            <a:avLst/>
          </a:prstGeom>
        </p:spPr>
      </p:pic>
      <p:pic>
        <p:nvPicPr>
          <p:cNvPr id="11" name="Picture 10"/>
          <p:cNvPicPr>
            <a:picLocks noChangeAspect="1"/>
          </p:cNvPicPr>
          <p:nvPr/>
        </p:nvPicPr>
        <p:blipFill>
          <a:blip r:embed="rId10"/>
          <a:stretch>
            <a:fillRect/>
          </a:stretch>
        </p:blipFill>
        <p:spPr>
          <a:xfrm>
            <a:off x="7592288" y="5801159"/>
            <a:ext cx="876300" cy="3302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抽样计算</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838200" y="2199230"/>
            <a:ext cx="11112062" cy="4351338"/>
          </a:xfrm>
        </p:spPr>
        <p:txBody>
          <a:bodyPr>
            <a:normAutofit fontScale="92500"/>
          </a:bodyPr>
          <a:lstStyle/>
          <a:p>
            <a:r>
              <a:rPr lang="ja-JP" altLang="en-US">
                <a:latin typeface="等线" panose="02010600030101010101" pitchFamily="2" charset="-122"/>
                <a:ea typeface="等线" panose="02010600030101010101" pitchFamily="2" charset="-122"/>
              </a:rPr>
              <a:t>现在用吉布斯抽样估计</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，其中</a:t>
            </a:r>
            <a:r>
              <a:rPr lang="en-US" altLang="ja-JP" dirty="0">
                <a:latin typeface="等线" panose="02010600030101010101" pitchFamily="2" charset="-122"/>
                <a:ea typeface="等线" panose="02010600030101010101" pitchFamily="2" charset="-122"/>
              </a:rPr>
              <a:t>y</a:t>
            </a:r>
            <a:r>
              <a:rPr lang="ja-JP" altLang="en-US">
                <a:latin typeface="等线" panose="02010600030101010101" pitchFamily="2" charset="-122"/>
                <a:ea typeface="等线" panose="02010600030101010101" pitchFamily="2" charset="-122"/>
              </a:rPr>
              <a:t>已知，</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未知。吉布斯抽样中各个变量</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en-GB" altLang="zh-CN"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的满条件分布有以下关系</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其中</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表示变量</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以外的所有变量，</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和</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类似</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依满条件概率分布的抽样可以通过依这些条件概率分布的乘积的抽样进行。</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这样可以大幅减少抽样的计算复杂度，因为计算只涉及部分变量。 </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506310" y="2221998"/>
            <a:ext cx="660400" cy="342900"/>
          </a:xfrm>
          <a:prstGeom prst="rect">
            <a:avLst/>
          </a:prstGeom>
        </p:spPr>
      </p:pic>
      <p:pic>
        <p:nvPicPr>
          <p:cNvPr id="5" name="Picture 4"/>
          <p:cNvPicPr>
            <a:picLocks noChangeAspect="1"/>
          </p:cNvPicPr>
          <p:nvPr/>
        </p:nvPicPr>
        <p:blipFill>
          <a:blip r:embed="rId4"/>
          <a:stretch>
            <a:fillRect/>
          </a:stretch>
        </p:blipFill>
        <p:spPr>
          <a:xfrm>
            <a:off x="7333981" y="2275864"/>
            <a:ext cx="1231900" cy="304800"/>
          </a:xfrm>
          <a:prstGeom prst="rect">
            <a:avLst/>
          </a:prstGeom>
        </p:spPr>
      </p:pic>
      <p:pic>
        <p:nvPicPr>
          <p:cNvPr id="6" name="Picture 5"/>
          <p:cNvPicPr>
            <a:picLocks noChangeAspect="1"/>
          </p:cNvPicPr>
          <p:nvPr/>
        </p:nvPicPr>
        <p:blipFill rotWithShape="1">
          <a:blip r:embed="rId5"/>
          <a:srcRect r="10761" b="-9851"/>
          <a:stretch>
            <a:fillRect/>
          </a:stretch>
        </p:blipFill>
        <p:spPr>
          <a:xfrm>
            <a:off x="2769038" y="2606069"/>
            <a:ext cx="657334" cy="390634"/>
          </a:xfrm>
          <a:prstGeom prst="rect">
            <a:avLst/>
          </a:prstGeom>
        </p:spPr>
      </p:pic>
      <p:pic>
        <p:nvPicPr>
          <p:cNvPr id="8" name="Picture 7"/>
          <p:cNvPicPr>
            <a:picLocks noChangeAspect="1"/>
          </p:cNvPicPr>
          <p:nvPr/>
        </p:nvPicPr>
        <p:blipFill>
          <a:blip r:embed="rId6"/>
          <a:stretch>
            <a:fillRect/>
          </a:stretch>
        </p:blipFill>
        <p:spPr>
          <a:xfrm>
            <a:off x="3773214" y="3180612"/>
            <a:ext cx="4645572" cy="1829788"/>
          </a:xfrm>
          <a:prstGeom prst="rect">
            <a:avLst/>
          </a:prstGeom>
        </p:spPr>
      </p:pic>
      <p:pic>
        <p:nvPicPr>
          <p:cNvPr id="9" name="Picture 8"/>
          <p:cNvPicPr>
            <a:picLocks noChangeAspect="1"/>
          </p:cNvPicPr>
          <p:nvPr/>
        </p:nvPicPr>
        <p:blipFill>
          <a:blip r:embed="rId7"/>
          <a:stretch>
            <a:fillRect/>
          </a:stretch>
        </p:blipFill>
        <p:spPr>
          <a:xfrm>
            <a:off x="1894489" y="5051014"/>
            <a:ext cx="457200" cy="279400"/>
          </a:xfrm>
          <a:prstGeom prst="rect">
            <a:avLst/>
          </a:prstGeom>
        </p:spPr>
      </p:pic>
      <p:pic>
        <p:nvPicPr>
          <p:cNvPr id="10" name="Picture 9"/>
          <p:cNvPicPr>
            <a:picLocks noChangeAspect="1"/>
          </p:cNvPicPr>
          <p:nvPr/>
        </p:nvPicPr>
        <p:blipFill>
          <a:blip r:embed="rId8"/>
          <a:stretch>
            <a:fillRect/>
          </a:stretch>
        </p:blipFill>
        <p:spPr>
          <a:xfrm>
            <a:off x="4000209" y="5019264"/>
            <a:ext cx="317500" cy="266700"/>
          </a:xfrm>
          <a:prstGeom prst="rect">
            <a:avLst/>
          </a:prstGeom>
        </p:spPr>
      </p:pic>
      <p:pic>
        <p:nvPicPr>
          <p:cNvPr id="11" name="Picture 10"/>
          <p:cNvPicPr>
            <a:picLocks noChangeAspect="1"/>
          </p:cNvPicPr>
          <p:nvPr/>
        </p:nvPicPr>
        <p:blipFill>
          <a:blip r:embed="rId9"/>
          <a:stretch>
            <a:fillRect/>
          </a:stretch>
        </p:blipFill>
        <p:spPr>
          <a:xfrm>
            <a:off x="6821164" y="5051014"/>
            <a:ext cx="444500" cy="342900"/>
          </a:xfrm>
          <a:prstGeom prst="rect">
            <a:avLst/>
          </a:prstGeom>
        </p:spPr>
      </p:pic>
      <p:pic>
        <p:nvPicPr>
          <p:cNvPr id="12" name="Picture 11"/>
          <p:cNvPicPr>
            <a:picLocks noChangeAspect="1"/>
          </p:cNvPicPr>
          <p:nvPr/>
        </p:nvPicPr>
        <p:blipFill>
          <a:blip r:embed="rId10"/>
          <a:stretch>
            <a:fillRect/>
          </a:stretch>
        </p:blipFill>
        <p:spPr>
          <a:xfrm>
            <a:off x="7676099" y="5019264"/>
            <a:ext cx="495300" cy="355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数学期望佑计 </a:t>
            </a:r>
          </a:p>
        </p:txBody>
      </p:sp>
      <p:sp>
        <p:nvSpPr>
          <p:cNvPr id="3" name="内容占位符 2"/>
          <p:cNvSpPr>
            <a:spLocks noGrp="1"/>
          </p:cNvSpPr>
          <p:nvPr>
            <p:ph idx="1"/>
          </p:nvPr>
        </p:nvSpPr>
        <p:spPr/>
        <p:txBody>
          <a:bodyPr>
            <a:normAutofit/>
          </a:bodyPr>
          <a:lstStyle/>
          <a:p>
            <a:r>
              <a:rPr lang="ja-JP" altLang="en-US" dirty="0">
                <a:latin typeface="等线" panose="02010600030101010101" pitchFamily="2" charset="-122"/>
                <a:ea typeface="等线" panose="02010600030101010101" pitchFamily="2" charset="-122"/>
              </a:rPr>
              <a:t>一般的蒙特卡罗法也可以用于数学期望估计（</a:t>
            </a:r>
            <a:r>
              <a:rPr lang="en-GB" altLang="ja-JP" dirty="0">
                <a:latin typeface="等线" panose="02010600030101010101" pitchFamily="2" charset="-122"/>
                <a:ea typeface="等线" panose="02010600030101010101" pitchFamily="2" charset="-122"/>
              </a:rPr>
              <a:t>estimation of mathematical expectation)</a:t>
            </a:r>
            <a:r>
              <a:rPr lang="ja-JP" altLang="en-GB" dirty="0">
                <a:latin typeface="等线" panose="02010600030101010101" pitchFamily="2" charset="-122"/>
                <a:ea typeface="等线" panose="02010600030101010101" pitchFamily="2" charset="-122"/>
              </a:rPr>
              <a:t>。</a:t>
            </a:r>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假设有随机变量</a:t>
            </a:r>
            <a:r>
              <a:rPr lang="en-GB" altLang="ja-JP" dirty="0">
                <a:latin typeface="等线" panose="02010600030101010101" pitchFamily="2" charset="-122"/>
                <a:ea typeface="等线" panose="02010600030101010101" pitchFamily="2" charset="-122"/>
              </a:rPr>
              <a:t>x</a:t>
            </a:r>
            <a:r>
              <a:rPr lang="ja-JP" altLang="en-GB"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取值</a:t>
            </a:r>
            <a:r>
              <a:rPr lang="en-GB" altLang="ja-JP" dirty="0">
                <a:latin typeface="等线" panose="02010600030101010101" pitchFamily="2" charset="-122"/>
                <a:ea typeface="等线" panose="02010600030101010101" pitchFamily="2" charset="-122"/>
              </a:rPr>
              <a:t>	  </a:t>
            </a:r>
            <a:r>
              <a:rPr lang="ja-JP" altLang="en-GB"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其概率密度函数为</a:t>
            </a:r>
            <a:r>
              <a:rPr lang="en-GB" altLang="ja-JP" dirty="0">
                <a:latin typeface="等线" panose="02010600030101010101" pitchFamily="2" charset="-122"/>
                <a:ea typeface="等线" panose="02010600030101010101" pitchFamily="2" charset="-122"/>
              </a:rPr>
              <a:t>p(x), f(x)</a:t>
            </a:r>
            <a:r>
              <a:rPr lang="ja-JP" altLang="en-US" dirty="0">
                <a:latin typeface="等线" panose="02010600030101010101" pitchFamily="2" charset="-122"/>
                <a:ea typeface="等线" panose="02010600030101010101" pitchFamily="2" charset="-122"/>
              </a:rPr>
              <a:t>为定义在</a:t>
            </a:r>
            <a:r>
              <a:rPr lang="en-GB" altLang="ja-JP" dirty="0">
                <a:latin typeface="等线" panose="02010600030101010101" pitchFamily="2" charset="-122"/>
                <a:ea typeface="等线" panose="02010600030101010101" pitchFamily="2" charset="-122"/>
              </a:rPr>
              <a:t>X</a:t>
            </a:r>
            <a:r>
              <a:rPr lang="ja-JP" altLang="en-US" dirty="0">
                <a:latin typeface="等线" panose="02010600030101010101" pitchFamily="2" charset="-122"/>
                <a:ea typeface="等线" panose="02010600030101010101" pitchFamily="2" charset="-122"/>
              </a:rPr>
              <a:t>上的函数</a:t>
            </a:r>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目标是求函数</a:t>
            </a:r>
            <a:r>
              <a:rPr lang="en-GB" altLang="ja-JP" dirty="0">
                <a:latin typeface="等线" panose="02010600030101010101" pitchFamily="2" charset="-122"/>
                <a:ea typeface="等线" panose="02010600030101010101" pitchFamily="2" charset="-122"/>
              </a:rPr>
              <a:t>f(x) </a:t>
            </a:r>
            <a:r>
              <a:rPr lang="ja-JP" altLang="en-US" dirty="0">
                <a:latin typeface="等线" panose="02010600030101010101" pitchFamily="2" charset="-122"/>
                <a:ea typeface="等线" panose="02010600030101010101" pitchFamily="2" charset="-122"/>
              </a:rPr>
              <a:t>关于密度函数</a:t>
            </a:r>
            <a:r>
              <a:rPr lang="en-US" altLang="ja-JP" dirty="0">
                <a:latin typeface="等线" panose="02010600030101010101" pitchFamily="2" charset="-122"/>
                <a:ea typeface="等线" panose="02010600030101010101" pitchFamily="2" charset="-122"/>
              </a:rPr>
              <a:t>p(</a:t>
            </a:r>
            <a:r>
              <a:rPr lang="en-GB" altLang="ja-JP" dirty="0">
                <a:latin typeface="等线" panose="02010600030101010101" pitchFamily="2" charset="-122"/>
                <a:ea typeface="等线" panose="02010600030101010101" pitchFamily="2" charset="-122"/>
              </a:rPr>
              <a:t>x)</a:t>
            </a:r>
            <a:r>
              <a:rPr lang="ja-JP" altLang="en-US" dirty="0">
                <a:latin typeface="等线" panose="02010600030101010101" pitchFamily="2" charset="-122"/>
                <a:ea typeface="等线" panose="02010600030101010101" pitchFamily="2" charset="-122"/>
              </a:rPr>
              <a:t>的数学期望</a:t>
            </a:r>
            <a:endParaRPr lang="en-US"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rotWithShape="1">
          <a:blip r:embed="rId3"/>
          <a:srcRect r="7895" b="15715"/>
          <a:stretch>
            <a:fillRect/>
          </a:stretch>
        </p:blipFill>
        <p:spPr>
          <a:xfrm>
            <a:off x="4966262" y="3695700"/>
            <a:ext cx="790593" cy="279234"/>
          </a:xfrm>
          <a:prstGeom prst="rect">
            <a:avLst/>
          </a:prstGeom>
        </p:spPr>
      </p:pic>
      <p:pic>
        <p:nvPicPr>
          <p:cNvPr id="5" name="Picture 4"/>
          <p:cNvPicPr>
            <a:picLocks noChangeAspect="1"/>
          </p:cNvPicPr>
          <p:nvPr/>
        </p:nvPicPr>
        <p:blipFill>
          <a:blip r:embed="rId4"/>
          <a:stretch>
            <a:fillRect/>
          </a:stretch>
        </p:blipFill>
        <p:spPr>
          <a:xfrm>
            <a:off x="8394700" y="5087958"/>
            <a:ext cx="1193800" cy="342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数学期望佑计 </a:t>
            </a:r>
          </a:p>
        </p:txBody>
      </p:sp>
      <p:sp>
        <p:nvSpPr>
          <p:cNvPr id="3" name="内容占位符 2"/>
          <p:cNvSpPr>
            <a:spLocks noGrp="1"/>
          </p:cNvSpPr>
          <p:nvPr>
            <p:ph idx="1"/>
          </p:nvPr>
        </p:nvSpPr>
        <p:spPr/>
        <p:txBody>
          <a:bodyPr>
            <a:normAutofit/>
          </a:bodyPr>
          <a:lstStyle/>
          <a:p>
            <a:r>
              <a:rPr lang="ja-JP" altLang="en-US" dirty="0">
                <a:latin typeface="等线" panose="02010600030101010101" pitchFamily="2" charset="-122"/>
                <a:ea typeface="等线" panose="02010600030101010101" pitchFamily="2" charset="-122"/>
              </a:rPr>
              <a:t>针对这个问题，蒙特卡罗法按照概率分布</a:t>
            </a:r>
            <a:r>
              <a:rPr lang="en-GB" altLang="ja-JP" dirty="0">
                <a:latin typeface="等线" panose="02010600030101010101" pitchFamily="2" charset="-122"/>
                <a:ea typeface="等线" panose="02010600030101010101" pitchFamily="2" charset="-122"/>
              </a:rPr>
              <a:t>p(x)</a:t>
            </a:r>
            <a:r>
              <a:rPr lang="ja-JP" altLang="en-US" dirty="0">
                <a:latin typeface="等线" panose="02010600030101010101" pitchFamily="2" charset="-122"/>
                <a:ea typeface="等线" panose="02010600030101010101" pitchFamily="2" charset="-122"/>
              </a:rPr>
              <a:t>独立地抽取</a:t>
            </a:r>
            <a:r>
              <a:rPr lang="en-GB" altLang="ja-JP" dirty="0">
                <a:latin typeface="等线" panose="02010600030101010101" pitchFamily="2" charset="-122"/>
                <a:ea typeface="等线" panose="02010600030101010101" pitchFamily="2" charset="-122"/>
              </a:rPr>
              <a:t>n</a:t>
            </a:r>
            <a:r>
              <a:rPr lang="ja-JP" altLang="en-US" dirty="0">
                <a:latin typeface="等线" panose="02010600030101010101" pitchFamily="2" charset="-122"/>
                <a:ea typeface="等线" panose="02010600030101010101" pitchFamily="2" charset="-122"/>
              </a:rPr>
              <a:t>个样本</a:t>
            </a:r>
            <a:r>
              <a:rPr lang="en-US" altLang="ja-JP" dirty="0">
                <a:latin typeface="等线" panose="02010600030101010101" pitchFamily="2" charset="-122"/>
                <a:ea typeface="等线" panose="02010600030101010101" pitchFamily="2" charset="-122"/>
              </a:rPr>
              <a:t>		</a:t>
            </a:r>
            <a:r>
              <a:rPr lang="en-US" altLang="ja-JP" dirty="0" smtClean="0">
                <a:latin typeface="等线" panose="02010600030101010101" pitchFamily="2" charset="-122"/>
                <a:ea typeface="等线" panose="02010600030101010101" pitchFamily="2" charset="-122"/>
              </a:rPr>
              <a:t> </a:t>
            </a:r>
            <a:r>
              <a:rPr lang="zh-CN" altLang="en-US" dirty="0" smtClean="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比如用以上的抽样方法，之后计算函数</a:t>
            </a:r>
            <a:r>
              <a:rPr lang="en-GB" altLang="ja-JP" dirty="0">
                <a:latin typeface="等线" panose="02010600030101010101" pitchFamily="2" charset="-122"/>
                <a:ea typeface="等线" panose="02010600030101010101" pitchFamily="2" charset="-122"/>
              </a:rPr>
              <a:t>f(x)</a:t>
            </a:r>
            <a:r>
              <a:rPr lang="ja-JP" altLang="en-US" dirty="0">
                <a:latin typeface="等线" panose="02010600030101010101" pitchFamily="2" charset="-122"/>
                <a:ea typeface="等线" panose="02010600030101010101" pitchFamily="2" charset="-122"/>
              </a:rPr>
              <a:t>的样本均值</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作为数学期望</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dirty="0">
                <a:latin typeface="等线" panose="02010600030101010101" pitchFamily="2" charset="-122"/>
                <a:ea typeface="等线" panose="02010600030101010101" pitchFamily="2" charset="-122"/>
              </a:rPr>
              <a:t>的近似值</a:t>
            </a:r>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 根据大数定律可知，当样本容量增大时，样本均值以概率</a:t>
            </a:r>
            <a:r>
              <a:rPr lang="en-US" altLang="ja-JP" dirty="0">
                <a:latin typeface="等线" panose="02010600030101010101" pitchFamily="2" charset="-122"/>
                <a:ea typeface="等线" panose="02010600030101010101" pitchFamily="2" charset="-122"/>
              </a:rPr>
              <a:t>1</a:t>
            </a:r>
            <a:r>
              <a:rPr lang="ja-JP" altLang="en-US" dirty="0">
                <a:latin typeface="等线" panose="02010600030101010101" pitchFamily="2" charset="-122"/>
                <a:ea typeface="等线" panose="02010600030101010101" pitchFamily="2" charset="-122"/>
              </a:rPr>
              <a:t>收敛于数学期望：</a:t>
            </a:r>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这样就得到了数学期望的近似计算方法： </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1600200" y="2654300"/>
            <a:ext cx="1473200" cy="304800"/>
          </a:xfrm>
          <a:prstGeom prst="rect">
            <a:avLst/>
          </a:prstGeom>
        </p:spPr>
      </p:pic>
      <p:pic>
        <p:nvPicPr>
          <p:cNvPr id="5" name="Picture 4"/>
          <p:cNvPicPr>
            <a:picLocks noChangeAspect="1"/>
          </p:cNvPicPr>
          <p:nvPr/>
        </p:nvPicPr>
        <p:blipFill>
          <a:blip r:embed="rId4"/>
          <a:stretch>
            <a:fillRect/>
          </a:stretch>
        </p:blipFill>
        <p:spPr>
          <a:xfrm>
            <a:off x="1917700" y="3043675"/>
            <a:ext cx="317500" cy="355600"/>
          </a:xfrm>
          <a:prstGeom prst="rect">
            <a:avLst/>
          </a:prstGeom>
        </p:spPr>
      </p:pic>
      <p:pic>
        <p:nvPicPr>
          <p:cNvPr id="6" name="Picture 5"/>
          <p:cNvPicPr>
            <a:picLocks noChangeAspect="1"/>
          </p:cNvPicPr>
          <p:nvPr/>
        </p:nvPicPr>
        <p:blipFill>
          <a:blip r:embed="rId5"/>
          <a:stretch>
            <a:fillRect/>
          </a:stretch>
        </p:blipFill>
        <p:spPr>
          <a:xfrm>
            <a:off x="4189848" y="3043675"/>
            <a:ext cx="2034304" cy="837194"/>
          </a:xfrm>
          <a:prstGeom prst="rect">
            <a:avLst/>
          </a:prstGeom>
        </p:spPr>
      </p:pic>
      <p:pic>
        <p:nvPicPr>
          <p:cNvPr id="7" name="Picture 6"/>
          <p:cNvPicPr>
            <a:picLocks noChangeAspect="1"/>
          </p:cNvPicPr>
          <p:nvPr/>
        </p:nvPicPr>
        <p:blipFill>
          <a:blip r:embed="rId6"/>
          <a:stretch>
            <a:fillRect/>
          </a:stretch>
        </p:blipFill>
        <p:spPr>
          <a:xfrm>
            <a:off x="3454400" y="4031999"/>
            <a:ext cx="1193800" cy="342900"/>
          </a:xfrm>
          <a:prstGeom prst="rect">
            <a:avLst/>
          </a:prstGeom>
        </p:spPr>
      </p:pic>
      <p:pic>
        <p:nvPicPr>
          <p:cNvPr id="8" name="Picture 7"/>
          <p:cNvPicPr>
            <a:picLocks noChangeAspect="1"/>
          </p:cNvPicPr>
          <p:nvPr/>
        </p:nvPicPr>
        <p:blipFill>
          <a:blip r:embed="rId7"/>
          <a:stretch>
            <a:fillRect/>
          </a:stretch>
        </p:blipFill>
        <p:spPr>
          <a:xfrm>
            <a:off x="4051300" y="5005533"/>
            <a:ext cx="2743200" cy="304800"/>
          </a:xfrm>
          <a:prstGeom prst="rect">
            <a:avLst/>
          </a:prstGeom>
        </p:spPr>
      </p:pic>
      <p:pic>
        <p:nvPicPr>
          <p:cNvPr id="9" name="Picture 8"/>
          <p:cNvPicPr>
            <a:picLocks noChangeAspect="1"/>
          </p:cNvPicPr>
          <p:nvPr/>
        </p:nvPicPr>
        <p:blipFill>
          <a:blip r:embed="rId8"/>
          <a:stretch>
            <a:fillRect/>
          </a:stretch>
        </p:blipFill>
        <p:spPr>
          <a:xfrm>
            <a:off x="4375150" y="5919589"/>
            <a:ext cx="2781300" cy="774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积分计算</a:t>
            </a:r>
          </a:p>
        </p:txBody>
      </p:sp>
      <p:pic>
        <p:nvPicPr>
          <p:cNvPr id="4" name="Picture 3"/>
          <p:cNvPicPr>
            <a:picLocks noChangeAspect="1"/>
          </p:cNvPicPr>
          <p:nvPr/>
        </p:nvPicPr>
        <p:blipFill>
          <a:blip r:embed="rId3"/>
          <a:stretch>
            <a:fillRect/>
          </a:stretch>
        </p:blipFill>
        <p:spPr>
          <a:xfrm>
            <a:off x="8026400" y="3290908"/>
            <a:ext cx="1270000" cy="787400"/>
          </a:xfrm>
          <a:prstGeom prst="rect">
            <a:avLst/>
          </a:prstGeom>
        </p:spPr>
      </p:pic>
      <p:sp>
        <p:nvSpPr>
          <p:cNvPr id="3" name="内容占位符 2"/>
          <p:cNvSpPr>
            <a:spLocks noGrp="1"/>
          </p:cNvSpPr>
          <p:nvPr>
            <p:ph idx="1"/>
          </p:nvPr>
        </p:nvSpPr>
        <p:spPr/>
        <p:txBody>
          <a:bodyPr>
            <a:noAutofit/>
          </a:bodyPr>
          <a:lstStyle/>
          <a:p>
            <a:r>
              <a:rPr lang="ja-JP" altLang="en-US" sz="2600" dirty="0">
                <a:latin typeface="等线" panose="02010600030101010101" pitchFamily="2" charset="-122"/>
                <a:ea typeface="等线" panose="02010600030101010101" pitchFamily="2" charset="-122"/>
              </a:rPr>
              <a:t>一般的蒙特卡罗法也可以用于定积分的近似计算，称为蒙特卡罗积分（</a:t>
            </a:r>
            <a:r>
              <a:rPr lang="en-GB" altLang="ja-JP" sz="2600" dirty="0">
                <a:latin typeface="等线" panose="02010600030101010101" pitchFamily="2" charset="-122"/>
                <a:ea typeface="等线" panose="02010600030101010101" pitchFamily="2" charset="-122"/>
              </a:rPr>
              <a:t>Monte Carlo integration)</a:t>
            </a:r>
          </a:p>
          <a:p>
            <a:endParaRPr lang="en-GB" altLang="ja-JP" sz="2600" dirty="0">
              <a:latin typeface="等线" panose="02010600030101010101" pitchFamily="2" charset="-122"/>
              <a:ea typeface="等线" panose="02010600030101010101" pitchFamily="2" charset="-122"/>
            </a:endParaRPr>
          </a:p>
          <a:p>
            <a:r>
              <a:rPr lang="ja-JP" altLang="en-US" sz="2600" dirty="0">
                <a:latin typeface="等线" panose="02010600030101010101" pitchFamily="2" charset="-122"/>
                <a:ea typeface="等线" panose="02010600030101010101" pitchFamily="2" charset="-122"/>
              </a:rPr>
              <a:t>假设有一个函数</a:t>
            </a:r>
            <a:r>
              <a:rPr lang="en-GB" altLang="ja-JP" sz="2600" dirty="0">
                <a:latin typeface="等线" panose="02010600030101010101" pitchFamily="2" charset="-122"/>
                <a:ea typeface="等线" panose="02010600030101010101" pitchFamily="2" charset="-122"/>
              </a:rPr>
              <a:t>h(x)</a:t>
            </a:r>
            <a:r>
              <a:rPr lang="ja-JP" altLang="en-GB" sz="2600" dirty="0">
                <a:latin typeface="等线" panose="02010600030101010101" pitchFamily="2" charset="-122"/>
                <a:ea typeface="等线" panose="02010600030101010101" pitchFamily="2" charset="-122"/>
              </a:rPr>
              <a:t>，</a:t>
            </a:r>
            <a:r>
              <a:rPr lang="ja-JP" altLang="en-US" sz="2600" dirty="0">
                <a:latin typeface="等线" panose="02010600030101010101" pitchFamily="2" charset="-122"/>
                <a:ea typeface="等线" panose="02010600030101010101" pitchFamily="2" charset="-122"/>
              </a:rPr>
              <a:t>目标是计算该函数的积分</a:t>
            </a:r>
            <a:endParaRPr lang="en-GB" altLang="ja-JP" sz="2600" dirty="0">
              <a:latin typeface="等线" panose="02010600030101010101" pitchFamily="2" charset="-122"/>
              <a:ea typeface="等线" panose="02010600030101010101" pitchFamily="2" charset="-122"/>
            </a:endParaRPr>
          </a:p>
          <a:p>
            <a:r>
              <a:rPr lang="ja-JP" altLang="en-US" sz="2600" dirty="0">
                <a:latin typeface="等线" panose="02010600030101010101" pitchFamily="2" charset="-122"/>
                <a:ea typeface="等线" panose="02010600030101010101" pitchFamily="2" charset="-122"/>
              </a:rPr>
              <a:t>如果能够将函数</a:t>
            </a:r>
            <a:r>
              <a:rPr lang="en-GB" altLang="ja-JP" sz="2600" dirty="0">
                <a:latin typeface="等线" panose="02010600030101010101" pitchFamily="2" charset="-122"/>
                <a:ea typeface="等线" panose="02010600030101010101" pitchFamily="2" charset="-122"/>
              </a:rPr>
              <a:t>h(x)</a:t>
            </a:r>
            <a:r>
              <a:rPr lang="ja-JP" altLang="en-US" sz="2600" dirty="0">
                <a:latin typeface="等线" panose="02010600030101010101" pitchFamily="2" charset="-122"/>
                <a:ea typeface="等线" panose="02010600030101010101" pitchFamily="2" charset="-122"/>
              </a:rPr>
              <a:t>分解成一个函数</a:t>
            </a:r>
            <a:r>
              <a:rPr lang="en-GB" altLang="ja-JP" sz="2600" dirty="0">
                <a:latin typeface="等线" panose="02010600030101010101" pitchFamily="2" charset="-122"/>
                <a:ea typeface="等线" panose="02010600030101010101" pitchFamily="2" charset="-122"/>
              </a:rPr>
              <a:t>f(x)</a:t>
            </a:r>
            <a:r>
              <a:rPr lang="ja-JP" altLang="en-US" sz="2600" dirty="0">
                <a:latin typeface="等线" panose="02010600030101010101" pitchFamily="2" charset="-122"/>
                <a:ea typeface="等线" panose="02010600030101010101" pitchFamily="2" charset="-122"/>
              </a:rPr>
              <a:t>和一个概率密度函数</a:t>
            </a:r>
            <a:r>
              <a:rPr lang="en-GB" altLang="ja-JP" sz="2600" dirty="0">
                <a:latin typeface="等线" panose="02010600030101010101" pitchFamily="2" charset="-122"/>
                <a:ea typeface="等线" panose="02010600030101010101" pitchFamily="2" charset="-122"/>
              </a:rPr>
              <a:t>p(x)</a:t>
            </a:r>
            <a:r>
              <a:rPr lang="ja-JP" altLang="en-US" sz="2600" dirty="0">
                <a:latin typeface="等线" panose="02010600030101010101" pitchFamily="2" charset="-122"/>
                <a:ea typeface="等线" panose="02010600030101010101" pitchFamily="2" charset="-122"/>
              </a:rPr>
              <a:t>的乘积的形式，那么就有</a:t>
            </a:r>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r>
              <a:rPr lang="ja-JP" altLang="en-US" sz="2600" dirty="0">
                <a:latin typeface="等线" panose="02010600030101010101" pitchFamily="2" charset="-122"/>
                <a:ea typeface="等线" panose="02010600030101010101" pitchFamily="2" charset="-122"/>
              </a:rPr>
              <a:t>于是函数</a:t>
            </a:r>
            <a:r>
              <a:rPr lang="en-GB" altLang="ja-JP" sz="2600" dirty="0">
                <a:latin typeface="等线" panose="02010600030101010101" pitchFamily="2" charset="-122"/>
                <a:ea typeface="等线" panose="02010600030101010101" pitchFamily="2" charset="-122"/>
              </a:rPr>
              <a:t>h(x)</a:t>
            </a:r>
            <a:r>
              <a:rPr lang="ja-JP" altLang="en-US" sz="2600" dirty="0">
                <a:latin typeface="等线" panose="02010600030101010101" pitchFamily="2" charset="-122"/>
                <a:ea typeface="等线" panose="02010600030101010101" pitchFamily="2" charset="-122"/>
              </a:rPr>
              <a:t>的积分可以表示为函数</a:t>
            </a:r>
            <a:r>
              <a:rPr lang="en-GB" altLang="ja-JP" sz="2600" dirty="0">
                <a:latin typeface="等线" panose="02010600030101010101" pitchFamily="2" charset="-122"/>
                <a:ea typeface="等线" panose="02010600030101010101" pitchFamily="2" charset="-122"/>
              </a:rPr>
              <a:t>f(x)</a:t>
            </a:r>
            <a:r>
              <a:rPr lang="ja-JP" altLang="en-US" sz="2600" dirty="0">
                <a:latin typeface="等线" panose="02010600030101010101" pitchFamily="2" charset="-122"/>
                <a:ea typeface="等线" panose="02010600030101010101" pitchFamily="2" charset="-122"/>
              </a:rPr>
              <a:t>关于概率密度函数</a:t>
            </a:r>
            <a:r>
              <a:rPr lang="en-GB" altLang="ja-JP" sz="2600" dirty="0">
                <a:latin typeface="等线" panose="02010600030101010101" pitchFamily="2" charset="-122"/>
                <a:ea typeface="等线" panose="02010600030101010101" pitchFamily="2" charset="-122"/>
              </a:rPr>
              <a:t>p(x)</a:t>
            </a:r>
            <a:r>
              <a:rPr lang="ja-JP" altLang="en-US" sz="2600" dirty="0">
                <a:latin typeface="等线" panose="02010600030101010101" pitchFamily="2" charset="-122"/>
                <a:ea typeface="等线" panose="02010600030101010101" pitchFamily="2" charset="-122"/>
              </a:rPr>
              <a:t>的数学期望。</a:t>
            </a:r>
            <a:endParaRPr lang="en-GB" altLang="ja-JP" sz="2600" dirty="0">
              <a:latin typeface="等线" panose="02010600030101010101" pitchFamily="2" charset="-122"/>
              <a:ea typeface="等线" panose="02010600030101010101" pitchFamily="2" charset="-122"/>
            </a:endParaRPr>
          </a:p>
        </p:txBody>
      </p:sp>
      <p:pic>
        <p:nvPicPr>
          <p:cNvPr id="5" name="Picture 4"/>
          <p:cNvPicPr>
            <a:picLocks noChangeAspect="1"/>
          </p:cNvPicPr>
          <p:nvPr/>
        </p:nvPicPr>
        <p:blipFill>
          <a:blip r:embed="rId4"/>
          <a:stretch>
            <a:fillRect/>
          </a:stretch>
        </p:blipFill>
        <p:spPr>
          <a:xfrm>
            <a:off x="3397250" y="4761415"/>
            <a:ext cx="4762500" cy="800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积分计算</a:t>
            </a:r>
          </a:p>
        </p:txBody>
      </p:sp>
      <p:sp>
        <p:nvSpPr>
          <p:cNvPr id="3" name="内容占位符 2"/>
          <p:cNvSpPr>
            <a:spLocks noGrp="1"/>
          </p:cNvSpPr>
          <p:nvPr>
            <p:ph idx="1"/>
          </p:nvPr>
        </p:nvSpPr>
        <p:spPr/>
        <p:txBody>
          <a:bodyPr>
            <a:normAutofit/>
          </a:bodyPr>
          <a:lstStyle/>
          <a:p>
            <a:r>
              <a:rPr lang="ja-JP" altLang="en-US" dirty="0">
                <a:latin typeface="等线" panose="02010600030101010101" pitchFamily="2" charset="-122"/>
                <a:ea typeface="等线" panose="02010600030101010101" pitchFamily="2" charset="-122"/>
              </a:rPr>
              <a:t>给定一个概率密度函数</a:t>
            </a:r>
            <a:r>
              <a:rPr lang="en-GB" altLang="ja-JP" dirty="0">
                <a:latin typeface="等线" panose="02010600030101010101" pitchFamily="2" charset="-122"/>
                <a:ea typeface="等线" panose="02010600030101010101" pitchFamily="2" charset="-122"/>
              </a:rPr>
              <a:t>p(x)</a:t>
            </a:r>
            <a:r>
              <a:rPr lang="ja-JP" altLang="en-GB"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只要取</a:t>
            </a:r>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就可得</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就是说， 任何一个函数的积分都可以表示为某一个函数的数学期望的形式</a:t>
            </a:r>
            <a:r>
              <a:rPr lang="zh-CN" altLang="en-US"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而函数的</a:t>
            </a:r>
            <a:r>
              <a:rPr lang="ja-JP" altLang="en-US" dirty="0" smtClean="0">
                <a:latin typeface="等线" panose="02010600030101010101" pitchFamily="2" charset="-122"/>
                <a:ea typeface="等线" panose="02010600030101010101" pitchFamily="2" charset="-122"/>
              </a:rPr>
              <a:t>数学期望又</a:t>
            </a:r>
            <a:r>
              <a:rPr lang="ja-JP" altLang="en-US" dirty="0">
                <a:latin typeface="等线" panose="02010600030101010101" pitchFamily="2" charset="-122"/>
                <a:ea typeface="等线" panose="02010600030101010101" pitchFamily="2" charset="-122"/>
              </a:rPr>
              <a:t>可以通过函数的样本均值估计</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于是，就可以利用样本均值来近似计算积分</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7109406" y="2101348"/>
            <a:ext cx="1308100" cy="584200"/>
          </a:xfrm>
          <a:prstGeom prst="rect">
            <a:avLst/>
          </a:prstGeom>
        </p:spPr>
      </p:pic>
      <p:pic>
        <p:nvPicPr>
          <p:cNvPr id="5" name="Picture 4"/>
          <p:cNvPicPr>
            <a:picLocks noChangeAspect="1"/>
          </p:cNvPicPr>
          <p:nvPr/>
        </p:nvPicPr>
        <p:blipFill>
          <a:blip r:embed="rId4"/>
          <a:stretch>
            <a:fillRect/>
          </a:stretch>
        </p:blipFill>
        <p:spPr>
          <a:xfrm>
            <a:off x="3251763" y="2783430"/>
            <a:ext cx="4762500" cy="800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用蒙特卡罗积分法求</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令</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也就是说，假设随机变量</a:t>
            </a:r>
            <a:r>
              <a:rPr lang="en-GB" altLang="ja-JP" dirty="0">
                <a:latin typeface="等线" panose="02010600030101010101" pitchFamily="2" charset="-122"/>
                <a:ea typeface="等线" panose="02010600030101010101" pitchFamily="2" charset="-122"/>
              </a:rPr>
              <a:t>x</a:t>
            </a:r>
            <a:r>
              <a:rPr lang="ja-JP" altLang="en-US">
                <a:latin typeface="等线" panose="02010600030101010101" pitchFamily="2" charset="-122"/>
                <a:ea typeface="等线" panose="02010600030101010101" pitchFamily="2" charset="-122"/>
              </a:rPr>
              <a:t>在</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0,1)</a:t>
            </a:r>
            <a:r>
              <a:rPr lang="ja-JP" altLang="en-US">
                <a:latin typeface="等线" panose="02010600030101010101" pitchFamily="2" charset="-122"/>
                <a:ea typeface="等线" panose="02010600030101010101" pitchFamily="2" charset="-122"/>
              </a:rPr>
              <a:t>区间遵循均匀分布</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597400" y="2914650"/>
            <a:ext cx="1346200" cy="723900"/>
          </a:xfrm>
          <a:prstGeom prst="rect">
            <a:avLst/>
          </a:prstGeom>
        </p:spPr>
      </p:pic>
      <p:pic>
        <p:nvPicPr>
          <p:cNvPr id="5" name="Picture 4"/>
          <p:cNvPicPr>
            <a:picLocks noChangeAspect="1"/>
          </p:cNvPicPr>
          <p:nvPr/>
        </p:nvPicPr>
        <p:blipFill>
          <a:blip r:embed="rId4"/>
          <a:stretch>
            <a:fillRect/>
          </a:stretch>
        </p:blipFill>
        <p:spPr>
          <a:xfrm>
            <a:off x="1606550" y="4255003"/>
            <a:ext cx="1409700" cy="419100"/>
          </a:xfrm>
          <a:prstGeom prst="rect">
            <a:avLst/>
          </a:prstGeom>
        </p:spPr>
      </p:pic>
      <p:pic>
        <p:nvPicPr>
          <p:cNvPr id="7" name="Picture 6"/>
          <p:cNvPicPr>
            <a:picLocks noChangeAspect="1"/>
          </p:cNvPicPr>
          <p:nvPr/>
        </p:nvPicPr>
        <p:blipFill>
          <a:blip r:embed="rId5"/>
          <a:stretch>
            <a:fillRect/>
          </a:stretch>
        </p:blipFill>
        <p:spPr>
          <a:xfrm>
            <a:off x="4066341" y="4674103"/>
            <a:ext cx="3133344" cy="444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使用蒙特卡罗积分法，如图所示，在</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0,1)</a:t>
            </a:r>
            <a:r>
              <a:rPr lang="ja-JP" altLang="en-US">
                <a:latin typeface="等线" panose="02010600030101010101" pitchFamily="2" charset="-122"/>
                <a:ea typeface="等线" panose="02010600030101010101" pitchFamily="2" charset="-122"/>
              </a:rPr>
              <a:t>区间按照均匀分布抽取</a:t>
            </a:r>
            <a:r>
              <a:rPr lang="en-US" altLang="ja-JP" dirty="0">
                <a:latin typeface="等线" panose="02010600030101010101" pitchFamily="2" charset="-122"/>
                <a:ea typeface="等线" panose="02010600030101010101" pitchFamily="2" charset="-122"/>
              </a:rPr>
              <a:t>10</a:t>
            </a:r>
            <a:r>
              <a:rPr lang="ja-JP" altLang="en-US">
                <a:latin typeface="等线" panose="02010600030101010101" pitchFamily="2" charset="-122"/>
                <a:ea typeface="等线" panose="02010600030101010101" pitchFamily="2" charset="-122"/>
              </a:rPr>
              <a:t>个随机样本</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。计算样本的函数均值</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也就是积分的近似</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随机样本数越大</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计算就越精确</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900996" y="2685449"/>
            <a:ext cx="1929931" cy="249560"/>
          </a:xfrm>
          <a:prstGeom prst="rect">
            <a:avLst/>
          </a:prstGeom>
        </p:spPr>
      </p:pic>
      <p:pic>
        <p:nvPicPr>
          <p:cNvPr id="5" name="Picture 4"/>
          <p:cNvPicPr>
            <a:picLocks noChangeAspect="1"/>
          </p:cNvPicPr>
          <p:nvPr/>
        </p:nvPicPr>
        <p:blipFill>
          <a:blip r:embed="rId4"/>
          <a:stretch>
            <a:fillRect/>
          </a:stretch>
        </p:blipFill>
        <p:spPr>
          <a:xfrm>
            <a:off x="9835662" y="2668117"/>
            <a:ext cx="342900" cy="342900"/>
          </a:xfrm>
          <a:prstGeom prst="rect">
            <a:avLst/>
          </a:prstGeom>
        </p:spPr>
      </p:pic>
      <p:grpSp>
        <p:nvGrpSpPr>
          <p:cNvPr id="11" name="Group 10"/>
          <p:cNvGrpSpPr/>
          <p:nvPr/>
        </p:nvGrpSpPr>
        <p:grpSpPr>
          <a:xfrm>
            <a:off x="4269146" y="3440781"/>
            <a:ext cx="2794000" cy="736601"/>
            <a:chOff x="4699000" y="3595965"/>
            <a:chExt cx="2794000" cy="736601"/>
          </a:xfrm>
        </p:grpSpPr>
        <p:pic>
          <p:nvPicPr>
            <p:cNvPr id="6" name="Picture 5"/>
            <p:cNvPicPr>
              <a:picLocks noChangeAspect="1"/>
            </p:cNvPicPr>
            <p:nvPr/>
          </p:nvPicPr>
          <p:blipFill>
            <a:blip r:embed="rId5"/>
            <a:stretch>
              <a:fillRect/>
            </a:stretch>
          </p:blipFill>
          <p:spPr>
            <a:xfrm>
              <a:off x="4699000" y="3595966"/>
              <a:ext cx="2794000" cy="736600"/>
            </a:xfrm>
            <a:prstGeom prst="rect">
              <a:avLst/>
            </a:prstGeom>
          </p:spPr>
        </p:pic>
        <p:pic>
          <p:nvPicPr>
            <p:cNvPr id="7" name="Picture 6"/>
            <p:cNvPicPr>
              <a:picLocks noChangeAspect="1"/>
            </p:cNvPicPr>
            <p:nvPr/>
          </p:nvPicPr>
          <p:blipFill>
            <a:blip r:embed="rId6"/>
            <a:stretch>
              <a:fillRect/>
            </a:stretch>
          </p:blipFill>
          <p:spPr>
            <a:xfrm>
              <a:off x="4732600" y="3595966"/>
              <a:ext cx="667400" cy="201334"/>
            </a:xfrm>
            <a:prstGeom prst="rect">
              <a:avLst/>
            </a:prstGeom>
          </p:spPr>
        </p:pic>
        <p:pic>
          <p:nvPicPr>
            <p:cNvPr id="8" name="Picture 7"/>
            <p:cNvPicPr>
              <a:picLocks noChangeAspect="1"/>
            </p:cNvPicPr>
            <p:nvPr/>
          </p:nvPicPr>
          <p:blipFill>
            <a:blip r:embed="rId6"/>
            <a:stretch>
              <a:fillRect/>
            </a:stretch>
          </p:blipFill>
          <p:spPr>
            <a:xfrm>
              <a:off x="5400000" y="3595965"/>
              <a:ext cx="244800" cy="100667"/>
            </a:xfrm>
            <a:prstGeom prst="rect">
              <a:avLst/>
            </a:prstGeom>
          </p:spPr>
        </p:pic>
        <p:pic>
          <p:nvPicPr>
            <p:cNvPr id="9" name="Picture 8"/>
            <p:cNvPicPr>
              <a:picLocks noChangeAspect="1"/>
            </p:cNvPicPr>
            <p:nvPr/>
          </p:nvPicPr>
          <p:blipFill>
            <a:blip r:embed="rId6"/>
            <a:stretch>
              <a:fillRect/>
            </a:stretch>
          </p:blipFill>
          <p:spPr>
            <a:xfrm>
              <a:off x="5066300" y="3797300"/>
              <a:ext cx="153700" cy="116632"/>
            </a:xfrm>
            <a:prstGeom prst="rect">
              <a:avLst/>
            </a:prstGeom>
          </p:spPr>
        </p:pic>
        <p:pic>
          <p:nvPicPr>
            <p:cNvPr id="10" name="Picture 9"/>
            <p:cNvPicPr>
              <a:picLocks noChangeAspect="1"/>
            </p:cNvPicPr>
            <p:nvPr/>
          </p:nvPicPr>
          <p:blipFill>
            <a:blip r:embed="rId6"/>
            <a:stretch>
              <a:fillRect/>
            </a:stretch>
          </p:blipFill>
          <p:spPr>
            <a:xfrm>
              <a:off x="5066300" y="3985105"/>
              <a:ext cx="153700" cy="116632"/>
            </a:xfrm>
            <a:prstGeom prst="rect">
              <a:avLst/>
            </a:prstGeom>
          </p:spPr>
        </p:pic>
      </p:grpSp>
      <p:pic>
        <p:nvPicPr>
          <p:cNvPr id="12" name="Picture 11"/>
          <p:cNvPicPr>
            <a:picLocks noChangeAspect="1"/>
          </p:cNvPicPr>
          <p:nvPr/>
        </p:nvPicPr>
        <p:blipFill>
          <a:blip r:embed="rId7"/>
          <a:stretch>
            <a:fillRect/>
          </a:stretch>
        </p:blipFill>
        <p:spPr>
          <a:xfrm>
            <a:off x="7505050" y="3628586"/>
            <a:ext cx="4114594" cy="31378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等线" panose="02010600030101010101" pitchFamily="2" charset="-122"/>
                <a:ea typeface="等线" panose="02010600030101010101" pitchFamily="2" charset="-122"/>
              </a:rPr>
              <a:t>用</a:t>
            </a:r>
            <a:r>
              <a:rPr lang="ja-JP" altLang="en-US">
                <a:latin typeface="等线" panose="02010600030101010101" pitchFamily="2" charset="-122"/>
                <a:ea typeface="等线" panose="02010600030101010101" pitchFamily="2" charset="-122"/>
              </a:rPr>
              <a:t>蒙特卡罗积分法求</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令</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en-US" altLang="ja-JP" dirty="0">
                <a:latin typeface="等线" panose="02010600030101010101" pitchFamily="2" charset="-122"/>
                <a:ea typeface="等线" panose="02010600030101010101" pitchFamily="2" charset="-122"/>
              </a:rPr>
              <a:t>p(x)</a:t>
            </a:r>
            <a:r>
              <a:rPr lang="ja-JP" altLang="en-US">
                <a:latin typeface="等线" panose="02010600030101010101" pitchFamily="2" charset="-122"/>
                <a:ea typeface="等线" panose="02010600030101010101" pitchFamily="2" charset="-122"/>
              </a:rPr>
              <a:t> 是标准正态分布的密度函数</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使用蒙特卡罗积分法，按照标准正态分布在区间</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抽样</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取其平均值，就得到要求的积分值。当样本增大时，积分值趋于</a:t>
            </a:r>
            <a:r>
              <a:rPr lang="en-US" altLang="ja-JP" dirty="0">
                <a:latin typeface="等线" panose="02010600030101010101" pitchFamily="2" charset="-122"/>
                <a:ea typeface="等线" panose="02010600030101010101" pitchFamily="2" charset="-122"/>
              </a:rPr>
              <a:t>0</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749800" y="2056898"/>
            <a:ext cx="2692400" cy="673100"/>
          </a:xfrm>
          <a:prstGeom prst="rect">
            <a:avLst/>
          </a:prstGeom>
        </p:spPr>
      </p:pic>
      <p:pic>
        <p:nvPicPr>
          <p:cNvPr id="5" name="Picture 4"/>
          <p:cNvPicPr>
            <a:picLocks noChangeAspect="1"/>
          </p:cNvPicPr>
          <p:nvPr/>
        </p:nvPicPr>
        <p:blipFill>
          <a:blip r:embed="rId4"/>
          <a:stretch>
            <a:fillRect/>
          </a:stretch>
        </p:blipFill>
        <p:spPr>
          <a:xfrm>
            <a:off x="1602015" y="3270250"/>
            <a:ext cx="889000" cy="317500"/>
          </a:xfrm>
          <a:prstGeom prst="rect">
            <a:avLst/>
          </a:prstGeom>
        </p:spPr>
      </p:pic>
      <p:pic>
        <p:nvPicPr>
          <p:cNvPr id="6" name="Picture 5"/>
          <p:cNvPicPr>
            <a:picLocks noChangeAspect="1"/>
          </p:cNvPicPr>
          <p:nvPr/>
        </p:nvPicPr>
        <p:blipFill>
          <a:blip r:embed="rId5"/>
          <a:stretch>
            <a:fillRect/>
          </a:stretch>
        </p:blipFill>
        <p:spPr>
          <a:xfrm>
            <a:off x="4293163" y="3524793"/>
            <a:ext cx="2679700" cy="698500"/>
          </a:xfrm>
          <a:prstGeom prst="rect">
            <a:avLst/>
          </a:prstGeom>
        </p:spPr>
      </p:pic>
      <p:pic>
        <p:nvPicPr>
          <p:cNvPr id="7" name="Picture 6"/>
          <p:cNvPicPr>
            <a:picLocks noChangeAspect="1"/>
          </p:cNvPicPr>
          <p:nvPr/>
        </p:nvPicPr>
        <p:blipFill>
          <a:blip r:embed="rId6"/>
          <a:stretch>
            <a:fillRect/>
          </a:stretch>
        </p:blipFill>
        <p:spPr>
          <a:xfrm>
            <a:off x="8768977" y="5333253"/>
            <a:ext cx="965200" cy="279400"/>
          </a:xfrm>
          <a:prstGeom prst="rect">
            <a:avLst/>
          </a:prstGeom>
        </p:spPr>
      </p:pic>
      <p:pic>
        <p:nvPicPr>
          <p:cNvPr id="8" name="Picture 7"/>
          <p:cNvPicPr>
            <a:picLocks noChangeAspect="1"/>
          </p:cNvPicPr>
          <p:nvPr/>
        </p:nvPicPr>
        <p:blipFill>
          <a:blip r:embed="rId7"/>
          <a:stretch>
            <a:fillRect/>
          </a:stretch>
        </p:blipFill>
        <p:spPr>
          <a:xfrm>
            <a:off x="1294228" y="5752015"/>
            <a:ext cx="1397000" cy="2847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31873" y="1529433"/>
            <a:ext cx="4139395" cy="2852737"/>
          </a:xfrm>
        </p:spPr>
        <p:txBody>
          <a:bodyPr/>
          <a:lstStyle/>
          <a:p>
            <a:r>
              <a:rPr lang="ja-JP" altLang="en-US" dirty="0">
                <a:latin typeface="等线" panose="02010600030101010101" pitchFamily="2" charset="-122"/>
                <a:ea typeface="等线" panose="02010600030101010101" pitchFamily="2" charset="-122"/>
              </a:rPr>
              <a:t>马尔可夫链</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06760" y="1537482"/>
            <a:ext cx="8960744" cy="5243695"/>
          </a:xfrm>
          <a:prstGeom prst="rect">
            <a:avLst/>
          </a:prstGeom>
        </p:spPr>
      </p:pic>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基本定义</a:t>
            </a:r>
            <a:endParaRPr lang="zh-CN" altLang="en-US" dirty="0">
              <a:latin typeface="等线" panose="02010600030101010101" pitchFamily="2" charset="-122"/>
              <a:ea typeface="等线"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马尔可夫链蒙特卡罗法</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Autofit/>
          </a:bodyPr>
          <a:lstStyle/>
          <a:p>
            <a:pPr>
              <a:lnSpc>
                <a:spcPct val="110000"/>
              </a:lnSpc>
              <a:spcBef>
                <a:spcPts val="0"/>
              </a:spcBef>
            </a:pPr>
            <a:r>
              <a:rPr lang="ja-JP" altLang="en-US" sz="2400" dirty="0">
                <a:latin typeface="等线" panose="02010600030101010101" pitchFamily="2" charset="-122"/>
                <a:ea typeface="等线" panose="02010600030101010101" pitchFamily="2" charset="-122"/>
              </a:rPr>
              <a:t>蒙特卡罗法（</a:t>
            </a:r>
            <a:r>
              <a:rPr lang="en-GB" altLang="ja-JP" sz="2400" dirty="0">
                <a:latin typeface="等线" panose="02010600030101010101" pitchFamily="2" charset="-122"/>
                <a:ea typeface="等线" panose="02010600030101010101" pitchFamily="2" charset="-122"/>
              </a:rPr>
              <a:t>Monte Carlo method)</a:t>
            </a:r>
            <a:r>
              <a:rPr lang="ja-JP" altLang="en-GB" sz="2400" dirty="0">
                <a:latin typeface="等线" panose="02010600030101010101" pitchFamily="2" charset="-122"/>
                <a:ea typeface="等线" panose="02010600030101010101" pitchFamily="2" charset="-122"/>
              </a:rPr>
              <a:t>，</a:t>
            </a:r>
            <a:r>
              <a:rPr lang="ja-JP" altLang="en-US" sz="2400" dirty="0">
                <a:latin typeface="等线" panose="02010600030101010101" pitchFamily="2" charset="-122"/>
                <a:ea typeface="等线" panose="02010600030101010101" pitchFamily="2" charset="-122"/>
              </a:rPr>
              <a:t>也称为统计模拟方法（</a:t>
            </a:r>
            <a:r>
              <a:rPr lang="en-GB" altLang="ja-JP" sz="2400" dirty="0">
                <a:latin typeface="等线" panose="02010600030101010101" pitchFamily="2" charset="-122"/>
                <a:ea typeface="等线" panose="02010600030101010101" pitchFamily="2" charset="-122"/>
              </a:rPr>
              <a:t>statistical simulation method)</a:t>
            </a:r>
            <a:r>
              <a:rPr lang="ja-JP" altLang="en-GB" sz="2400" dirty="0">
                <a:latin typeface="等线" panose="02010600030101010101" pitchFamily="2" charset="-122"/>
                <a:ea typeface="等线" panose="02010600030101010101" pitchFamily="2" charset="-122"/>
              </a:rPr>
              <a:t>，</a:t>
            </a:r>
            <a:r>
              <a:rPr lang="ja-JP" altLang="en-US" sz="2400" dirty="0">
                <a:latin typeface="等线" panose="02010600030101010101" pitchFamily="2" charset="-122"/>
                <a:ea typeface="等线" panose="02010600030101010101" pitchFamily="2" charset="-122"/>
              </a:rPr>
              <a:t>是通过从概率模型的随机抽样进行近似数值计算的方法。</a:t>
            </a:r>
            <a:endParaRPr lang="en-GB" altLang="ja-JP" sz="2400" dirty="0">
              <a:latin typeface="等线" panose="02010600030101010101" pitchFamily="2" charset="-122"/>
              <a:ea typeface="等线" panose="02010600030101010101" pitchFamily="2" charset="-122"/>
            </a:endParaRPr>
          </a:p>
          <a:p>
            <a:pPr>
              <a:lnSpc>
                <a:spcPct val="110000"/>
              </a:lnSpc>
              <a:spcBef>
                <a:spcPts val="0"/>
              </a:spcBef>
            </a:pPr>
            <a:endParaRPr lang="en-GB" altLang="ja-JP" sz="2400" dirty="0">
              <a:latin typeface="等线" panose="02010600030101010101" pitchFamily="2" charset="-122"/>
              <a:ea typeface="等线" panose="02010600030101010101" pitchFamily="2" charset="-122"/>
            </a:endParaRPr>
          </a:p>
          <a:p>
            <a:pPr>
              <a:lnSpc>
                <a:spcPct val="110000"/>
              </a:lnSpc>
              <a:spcBef>
                <a:spcPts val="0"/>
              </a:spcBef>
            </a:pPr>
            <a:r>
              <a:rPr lang="ja-JP" altLang="en-US" sz="2400" dirty="0">
                <a:latin typeface="等线" panose="02010600030101010101" pitchFamily="2" charset="-122"/>
                <a:ea typeface="等线" panose="02010600030101010101" pitchFamily="2" charset="-122"/>
              </a:rPr>
              <a:t>马尔可夫链蒙特卡罗法（</a:t>
            </a:r>
            <a:r>
              <a:rPr lang="en-GB" altLang="ja-JP" sz="2400" dirty="0">
                <a:latin typeface="等线" panose="02010600030101010101" pitchFamily="2" charset="-122"/>
                <a:ea typeface="等线" panose="02010600030101010101" pitchFamily="2" charset="-122"/>
              </a:rPr>
              <a:t>Markov Chain Monte Carlo, MCMC)</a:t>
            </a:r>
            <a:r>
              <a:rPr lang="ja-JP" altLang="en-GB" sz="2400" dirty="0">
                <a:latin typeface="等线" panose="02010600030101010101" pitchFamily="2" charset="-122"/>
                <a:ea typeface="等线" panose="02010600030101010101" pitchFamily="2" charset="-122"/>
              </a:rPr>
              <a:t>，</a:t>
            </a:r>
            <a:r>
              <a:rPr lang="ja-JP" altLang="en-US" sz="2400" dirty="0">
                <a:latin typeface="等线" panose="02010600030101010101" pitchFamily="2" charset="-122"/>
                <a:ea typeface="等线" panose="02010600030101010101" pitchFamily="2" charset="-122"/>
              </a:rPr>
              <a:t>则是以马尔可夫链（</a:t>
            </a:r>
            <a:r>
              <a:rPr lang="en-GB" altLang="ja-JP" sz="2400" dirty="0">
                <a:latin typeface="等线" panose="02010600030101010101" pitchFamily="2" charset="-122"/>
                <a:ea typeface="等线" panose="02010600030101010101" pitchFamily="2" charset="-122"/>
              </a:rPr>
              <a:t>Markov chain)</a:t>
            </a:r>
            <a:r>
              <a:rPr lang="ja-JP" altLang="en-US" sz="2400" dirty="0">
                <a:latin typeface="等线" panose="02010600030101010101" pitchFamily="2" charset="-122"/>
                <a:ea typeface="等线" panose="02010600030101010101" pitchFamily="2" charset="-122"/>
              </a:rPr>
              <a:t>为概率模型的蒙特卡罗法。</a:t>
            </a:r>
            <a:endParaRPr lang="en-GB" altLang="ja-JP" sz="2400" dirty="0">
              <a:latin typeface="等线" panose="02010600030101010101" pitchFamily="2" charset="-122"/>
              <a:ea typeface="等线" panose="02010600030101010101" pitchFamily="2" charset="-122"/>
            </a:endParaRPr>
          </a:p>
          <a:p>
            <a:pPr>
              <a:lnSpc>
                <a:spcPct val="110000"/>
              </a:lnSpc>
              <a:spcBef>
                <a:spcPts val="0"/>
              </a:spcBef>
            </a:pPr>
            <a:endParaRPr lang="en-GB" altLang="ja-JP" sz="2400" dirty="0">
              <a:latin typeface="等线" panose="02010600030101010101" pitchFamily="2" charset="-122"/>
              <a:ea typeface="等线" panose="02010600030101010101" pitchFamily="2" charset="-122"/>
            </a:endParaRPr>
          </a:p>
          <a:p>
            <a:pPr>
              <a:lnSpc>
                <a:spcPct val="110000"/>
              </a:lnSpc>
              <a:spcBef>
                <a:spcPts val="0"/>
              </a:spcBef>
            </a:pPr>
            <a:r>
              <a:rPr lang="ja-JP" altLang="en-US" sz="2400" dirty="0">
                <a:latin typeface="等线" panose="02010600030101010101" pitchFamily="2" charset="-122"/>
                <a:ea typeface="等线" panose="02010600030101010101" pitchFamily="2" charset="-122"/>
              </a:rPr>
              <a:t>马尔可夫链蒙特卡罗法构建一个马尔可夫链，使其平稳分布就是要进行抽样的分布，首先基于该马尔可夫链进行随机游走，产生样本的序列，之后使用该平稳分布的样本进行近似数值计算</a:t>
            </a:r>
            <a:endParaRPr lang="en-GB" altLang="ja-JP" sz="2400" dirty="0">
              <a:latin typeface="等线" panose="02010600030101010101" pitchFamily="2" charset="-122"/>
              <a:ea typeface="等线"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基本定义</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马尔可夫性的直观解释是“未来只依赖于现在（假设现在已知），而与过去无关”</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若转移概率分布</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与</a:t>
            </a:r>
            <a:r>
              <a:rPr lang="en-US" altLang="ja-JP"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无关，即 </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则称该马尔可夫链为时间齐次的马尔可夫链（</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time homogenous Markov chain)</a:t>
            </a:r>
            <a:r>
              <a:rPr lang="ja-JP" altLang="en-GB">
                <a:latin typeface="等线" panose="02010600030101010101" pitchFamily="2" charset="-122"/>
                <a:ea typeface="等线" panose="02010600030101010101" pitchFamily="2" charset="-122"/>
              </a:rPr>
              <a:t>。</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以上定义的是一阶马尔可夫链，可以扩展到</a:t>
            </a:r>
            <a:r>
              <a:rPr lang="en-GB" altLang="ja-JP" dirty="0">
                <a:latin typeface="等线" panose="02010600030101010101" pitchFamily="2" charset="-122"/>
                <a:ea typeface="等线" panose="02010600030101010101" pitchFamily="2" charset="-122"/>
              </a:rPr>
              <a:t>n</a:t>
            </a:r>
            <a:r>
              <a:rPr lang="ja-JP" altLang="en-US">
                <a:latin typeface="等线" panose="02010600030101010101" pitchFamily="2" charset="-122"/>
                <a:ea typeface="等线" panose="02010600030101010101" pitchFamily="2" charset="-122"/>
              </a:rPr>
              <a:t>阶马尔可夫链，满足</a:t>
            </a:r>
            <a:r>
              <a:rPr lang="en-US" altLang="ja-JP" dirty="0">
                <a:latin typeface="等线" panose="02010600030101010101" pitchFamily="2" charset="-122"/>
                <a:ea typeface="等线" panose="02010600030101010101" pitchFamily="2" charset="-122"/>
              </a:rPr>
              <a:t>n</a:t>
            </a:r>
            <a:r>
              <a:rPr lang="ja-JP" altLang="en-US">
                <a:latin typeface="等线" panose="02010600030101010101" pitchFamily="2" charset="-122"/>
                <a:ea typeface="等线" panose="02010600030101010101" pitchFamily="2" charset="-122"/>
              </a:rPr>
              <a:t>阶马尔可夫性 </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682247" y="3707755"/>
            <a:ext cx="1231900" cy="279400"/>
          </a:xfrm>
          <a:prstGeom prst="rect">
            <a:avLst/>
          </a:prstGeom>
        </p:spPr>
      </p:pic>
      <p:pic>
        <p:nvPicPr>
          <p:cNvPr id="5" name="Picture 4"/>
          <p:cNvPicPr>
            <a:picLocks noChangeAspect="1"/>
          </p:cNvPicPr>
          <p:nvPr/>
        </p:nvPicPr>
        <p:blipFill>
          <a:blip r:embed="rId4"/>
          <a:stretch>
            <a:fillRect/>
          </a:stretch>
        </p:blipFill>
        <p:spPr>
          <a:xfrm>
            <a:off x="3009900" y="4045453"/>
            <a:ext cx="6172200" cy="419100"/>
          </a:xfrm>
          <a:prstGeom prst="rect">
            <a:avLst/>
          </a:prstGeom>
        </p:spPr>
      </p:pic>
      <p:pic>
        <p:nvPicPr>
          <p:cNvPr id="6" name="Picture 5"/>
          <p:cNvPicPr>
            <a:picLocks noChangeAspect="1"/>
          </p:cNvPicPr>
          <p:nvPr/>
        </p:nvPicPr>
        <p:blipFill>
          <a:blip r:embed="rId5"/>
          <a:stretch>
            <a:fillRect/>
          </a:stretch>
        </p:blipFill>
        <p:spPr>
          <a:xfrm>
            <a:off x="3733800" y="6423568"/>
            <a:ext cx="5448300" cy="254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离散状态马尔可夫链</a:t>
            </a: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转移概率矩阵和状态分布</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离散状态马尔可夫链</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随机变量</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定义在离散空间</a:t>
            </a:r>
            <a:r>
              <a:rPr lang="en-GB" altLang="ja-JP" dirty="0">
                <a:latin typeface="等线" panose="02010600030101010101" pitchFamily="2" charset="-122"/>
                <a:ea typeface="等线" panose="02010600030101010101" pitchFamily="2" charset="-122"/>
              </a:rPr>
              <a:t>S</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转移概率分布可以由矩阵表示</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若马尔可夫链在时刻</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t</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1)</a:t>
            </a:r>
            <a:r>
              <a:rPr lang="ja-JP" altLang="en-US">
                <a:latin typeface="等线" panose="02010600030101010101" pitchFamily="2" charset="-122"/>
                <a:ea typeface="等线" panose="02010600030101010101" pitchFamily="2" charset="-122"/>
              </a:rPr>
              <a:t>处于状态</a:t>
            </a:r>
            <a:r>
              <a:rPr lang="en-US" altLang="ja-JP" dirty="0">
                <a:latin typeface="等线" panose="02010600030101010101" pitchFamily="2" charset="-122"/>
                <a:ea typeface="等线" panose="02010600030101010101" pitchFamily="2" charset="-122"/>
              </a:rPr>
              <a:t>j</a:t>
            </a:r>
            <a:r>
              <a:rPr lang="ja-JP" altLang="en-US">
                <a:latin typeface="等线" panose="02010600030101010101" pitchFamily="2" charset="-122"/>
                <a:ea typeface="等线" panose="02010600030101010101" pitchFamily="2" charset="-122"/>
              </a:rPr>
              <a:t>，在时刻</a:t>
            </a:r>
            <a:r>
              <a:rPr lang="en-US" altLang="ja-JP"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移动到状态</a:t>
            </a:r>
            <a:r>
              <a:rPr lang="en-US" altLang="ja-JP" dirty="0" err="1">
                <a:latin typeface="等线" panose="02010600030101010101" pitchFamily="2" charset="-122"/>
                <a:ea typeface="等线" panose="02010600030101010101" pitchFamily="2" charset="-122"/>
              </a:rPr>
              <a:t>i</a:t>
            </a:r>
            <a:r>
              <a:rPr lang="ja-JP" altLang="en-US">
                <a:latin typeface="等线" panose="02010600030101010101" pitchFamily="2" charset="-122"/>
                <a:ea typeface="等线" panose="02010600030101010101" pitchFamily="2" charset="-122"/>
              </a:rPr>
              <a:t>，将转移概率记作</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满足</a:t>
            </a:r>
            <a:endParaRPr lang="en-GB" altLang="ja-JP" dirty="0">
              <a:latin typeface="等线" panose="02010600030101010101" pitchFamily="2" charset="-122"/>
              <a:ea typeface="等线" panose="02010600030101010101" pitchFamily="2" charset="-122"/>
            </a:endParaRPr>
          </a:p>
        </p:txBody>
      </p:sp>
      <p:pic>
        <p:nvPicPr>
          <p:cNvPr id="6" name="Picture 5"/>
          <p:cNvPicPr>
            <a:picLocks noChangeAspect="1"/>
          </p:cNvPicPr>
          <p:nvPr/>
        </p:nvPicPr>
        <p:blipFill>
          <a:blip r:embed="rId3"/>
          <a:stretch>
            <a:fillRect/>
          </a:stretch>
        </p:blipFill>
        <p:spPr>
          <a:xfrm>
            <a:off x="4410338" y="3254644"/>
            <a:ext cx="3092356" cy="348712"/>
          </a:xfrm>
          <a:prstGeom prst="rect">
            <a:avLst/>
          </a:prstGeom>
        </p:spPr>
      </p:pic>
      <p:pic>
        <p:nvPicPr>
          <p:cNvPr id="7" name="Picture 6"/>
          <p:cNvPicPr>
            <a:picLocks noChangeAspect="1"/>
          </p:cNvPicPr>
          <p:nvPr/>
        </p:nvPicPr>
        <p:blipFill>
          <a:blip r:embed="rId4"/>
          <a:stretch>
            <a:fillRect/>
          </a:stretch>
        </p:blipFill>
        <p:spPr>
          <a:xfrm>
            <a:off x="9575261" y="3311256"/>
            <a:ext cx="1968500" cy="292100"/>
          </a:xfrm>
          <a:prstGeom prst="rect">
            <a:avLst/>
          </a:prstGeom>
        </p:spPr>
      </p:pic>
      <p:pic>
        <p:nvPicPr>
          <p:cNvPr id="8" name="Picture 7"/>
          <p:cNvPicPr>
            <a:picLocks noChangeAspect="1"/>
          </p:cNvPicPr>
          <p:nvPr/>
        </p:nvPicPr>
        <p:blipFill>
          <a:blip r:embed="rId5"/>
          <a:stretch>
            <a:fillRect/>
          </a:stretch>
        </p:blipFill>
        <p:spPr>
          <a:xfrm>
            <a:off x="3485881" y="5463794"/>
            <a:ext cx="5308600" cy="317500"/>
          </a:xfrm>
          <a:prstGeom prst="rect">
            <a:avLst/>
          </a:prstGeom>
        </p:spPr>
      </p:pic>
      <p:pic>
        <p:nvPicPr>
          <p:cNvPr id="9" name="Picture 8"/>
          <p:cNvPicPr>
            <a:picLocks noChangeAspect="1"/>
          </p:cNvPicPr>
          <p:nvPr/>
        </p:nvPicPr>
        <p:blipFill>
          <a:blip r:embed="rId6"/>
          <a:stretch>
            <a:fillRect/>
          </a:stretch>
        </p:blipFill>
        <p:spPr>
          <a:xfrm>
            <a:off x="4695879" y="6033751"/>
            <a:ext cx="2273300" cy="647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99050" y="4932039"/>
            <a:ext cx="1993900" cy="571500"/>
          </a:xfrm>
          <a:prstGeom prst="rect">
            <a:avLst/>
          </a:prstGeom>
        </p:spPr>
      </p:pic>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转移概率矩阵和状态分布</a:t>
            </a:r>
          </a:p>
        </p:txBody>
      </p:sp>
      <p:sp>
        <p:nvSpPr>
          <p:cNvPr id="3" name="内容占位符 2"/>
          <p:cNvSpPr>
            <a:spLocks noGrp="1"/>
          </p:cNvSpPr>
          <p:nvPr>
            <p:ph idx="1"/>
          </p:nvPr>
        </p:nvSpPr>
        <p:spPr>
          <a:xfrm>
            <a:off x="838200" y="2183732"/>
            <a:ext cx="10515600" cy="4351338"/>
          </a:xfrm>
        </p:spPr>
        <p:txBody>
          <a:bodyPr>
            <a:normAutofit lnSpcReduction="10000"/>
          </a:bodyPr>
          <a:lstStyle/>
          <a:p>
            <a:r>
              <a:rPr lang="ja-JP" altLang="en-US">
                <a:latin typeface="等线" panose="02010600030101010101" pitchFamily="2" charset="-122"/>
                <a:ea typeface="等线" panose="02010600030101010101" pitchFamily="2" charset="-122"/>
              </a:rPr>
              <a:t>马尔可夫链的转移概率</a:t>
            </a:r>
            <a:r>
              <a:rPr lang="zh-CN" altLang="en-US" dirty="0">
                <a:latin typeface="等线" panose="02010600030101010101" pitchFamily="2" charset="-122"/>
                <a:ea typeface="等线" panose="02010600030101010101" pitchFamily="2" charset="-122"/>
              </a:rPr>
              <a:t> </a:t>
            </a:r>
            <a:r>
              <a:rPr lang="en-GB" altLang="zh-CN" dirty="0" err="1">
                <a:latin typeface="等线" panose="02010600030101010101" pitchFamily="2" charset="-122"/>
                <a:ea typeface="等线" panose="02010600030101010101" pitchFamily="2" charset="-122"/>
              </a:rPr>
              <a:t>p</a:t>
            </a:r>
            <a:r>
              <a:rPr lang="en-GB" altLang="zh-CN" baseline="-25000" dirty="0" err="1">
                <a:latin typeface="等线" panose="02010600030101010101" pitchFamily="2" charset="-122"/>
                <a:ea typeface="等线" panose="02010600030101010101" pitchFamily="2" charset="-122"/>
              </a:rPr>
              <a:t>ij</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可以由矩阵表示，即</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称为马尔可夫链的转移概率矩阵，转移概率矩阵</a:t>
            </a:r>
            <a:r>
              <a:rPr lang="en-GB" altLang="ja-JP" dirty="0">
                <a:latin typeface="等线" panose="02010600030101010101" pitchFamily="2" charset="-122"/>
                <a:ea typeface="等线" panose="02010600030101010101" pitchFamily="2" charset="-122"/>
              </a:rPr>
              <a:t>P</a:t>
            </a:r>
            <a:r>
              <a:rPr lang="ja-JP" altLang="en-US">
                <a:latin typeface="等线" panose="02010600030101010101" pitchFamily="2" charset="-122"/>
                <a:ea typeface="等线" panose="02010600030101010101" pitchFamily="2" charset="-122"/>
              </a:rPr>
              <a:t>满足条件</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这两个条件的矩阵称为随机矩阵（</a:t>
            </a:r>
            <a:r>
              <a:rPr lang="en-GB" altLang="ja-JP" dirty="0">
                <a:latin typeface="等线" panose="02010600030101010101" pitchFamily="2" charset="-122"/>
                <a:ea typeface="等线" panose="02010600030101010101" pitchFamily="2" charset="-122"/>
              </a:rPr>
              <a:t>stochastic matrix)</a:t>
            </a:r>
          </a:p>
          <a:p>
            <a:r>
              <a:rPr lang="ja-JP" altLang="en-US">
                <a:latin typeface="等线" panose="02010600030101010101" pitchFamily="2" charset="-122"/>
                <a:ea typeface="等线" panose="02010600030101010101" pitchFamily="2" charset="-122"/>
              </a:rPr>
              <a:t>矩阵列元素之和为</a:t>
            </a:r>
            <a:r>
              <a:rPr lang="en-US" altLang="ja-JP" dirty="0">
                <a:latin typeface="等线" panose="02010600030101010101" pitchFamily="2" charset="-122"/>
                <a:ea typeface="等线" panose="02010600030101010101" pitchFamily="2" charset="-122"/>
              </a:rPr>
              <a:t>1</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rotWithShape="1">
          <a:blip r:embed="rId4"/>
          <a:srcRect t="6819"/>
          <a:stretch>
            <a:fillRect/>
          </a:stretch>
        </p:blipFill>
        <p:spPr>
          <a:xfrm>
            <a:off x="4764329" y="2685070"/>
            <a:ext cx="3035300" cy="17869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转移概率矩阵和状态分布</a:t>
            </a:r>
          </a:p>
        </p:txBody>
      </p:sp>
      <p:sp>
        <p:nvSpPr>
          <p:cNvPr id="3" name="内容占位符 2"/>
          <p:cNvSpPr>
            <a:spLocks noGrp="1"/>
          </p:cNvSpPr>
          <p:nvPr>
            <p:ph idx="1"/>
          </p:nvPr>
        </p:nvSpPr>
        <p:spPr/>
        <p:txBody>
          <a:bodyPr>
            <a:normAutofit/>
          </a:bodyPr>
          <a:lstStyle/>
          <a:p>
            <a:r>
              <a:rPr lang="ja-JP" altLang="en-US" dirty="0">
                <a:latin typeface="等线" panose="02010600030101010101" pitchFamily="2" charset="-122"/>
                <a:ea typeface="等线" panose="02010600030101010101" pitchFamily="2" charset="-122"/>
              </a:rPr>
              <a:t>考虑马尔可夫链</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dirty="0">
                <a:latin typeface="等线" panose="02010600030101010101" pitchFamily="2" charset="-122"/>
                <a:ea typeface="等线" panose="02010600030101010101" pitchFamily="2" charset="-122"/>
              </a:rPr>
              <a:t>在时刻</a:t>
            </a:r>
            <a:r>
              <a:rPr lang="en-GB" altLang="ja-JP" dirty="0">
                <a:latin typeface="等线" panose="02010600030101010101" pitchFamily="2" charset="-122"/>
                <a:ea typeface="等线" panose="02010600030101010101" pitchFamily="2" charset="-122"/>
              </a:rPr>
              <a:t>			</a:t>
            </a:r>
            <a:r>
              <a:rPr lang="ja-JP" altLang="en-US" dirty="0">
                <a:latin typeface="等线" panose="02010600030101010101" pitchFamily="2" charset="-122"/>
                <a:ea typeface="等线" panose="02010600030101010101" pitchFamily="2" charset="-122"/>
              </a:rPr>
              <a:t>的概率分布，称为时刻</a:t>
            </a:r>
            <a:r>
              <a:rPr lang="en-GB" altLang="ja-JP" dirty="0">
                <a:latin typeface="等线" panose="02010600030101010101" pitchFamily="2" charset="-122"/>
                <a:ea typeface="等线" panose="02010600030101010101" pitchFamily="2" charset="-122"/>
              </a:rPr>
              <a:t>t</a:t>
            </a:r>
            <a:r>
              <a:rPr lang="ja-JP" altLang="en-US" dirty="0">
                <a:latin typeface="等线" panose="02010600030101010101" pitchFamily="2" charset="-122"/>
                <a:ea typeface="等线" panose="02010600030101010101" pitchFamily="2" charset="-122"/>
              </a:rPr>
              <a:t>的状态分布，记作</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其中</a:t>
            </a:r>
            <a:r>
              <a:rPr lang="zh-CN" altLang="en-US" dirty="0">
                <a:latin typeface="等线" panose="02010600030101010101" pitchFamily="2" charset="-122"/>
                <a:ea typeface="等线" panose="02010600030101010101" pitchFamily="2" charset="-122"/>
              </a:rPr>
              <a:t>       其中时刻</a:t>
            </a:r>
            <a:r>
              <a:rPr lang="en-GB" altLang="zh-CN" dirty="0">
                <a:latin typeface="等线" panose="02010600030101010101" pitchFamily="2" charset="-122"/>
                <a:ea typeface="等线" panose="02010600030101010101" pitchFamily="2" charset="-122"/>
              </a:rPr>
              <a:t>t</a:t>
            </a:r>
            <a:r>
              <a:rPr lang="zh-CN" altLang="en-US" dirty="0">
                <a:latin typeface="等线" panose="02010600030101010101" pitchFamily="2" charset="-122"/>
                <a:ea typeface="等线" panose="02010600030101010101" pitchFamily="2" charset="-122"/>
              </a:rPr>
              <a:t>状态为</a:t>
            </a:r>
            <a:r>
              <a:rPr lang="en-GB" altLang="zh-CN" dirty="0" err="1">
                <a:latin typeface="等线" panose="02010600030101010101" pitchFamily="2" charset="-122"/>
                <a:ea typeface="等线" panose="02010600030101010101" pitchFamily="2" charset="-122"/>
              </a:rPr>
              <a:t>i</a:t>
            </a:r>
            <a:r>
              <a:rPr lang="ja-JP" altLang="en-GB" dirty="0">
                <a:latin typeface="等线" panose="02010600030101010101" pitchFamily="2" charset="-122"/>
                <a:ea typeface="等线" panose="02010600030101010101" pitchFamily="2" charset="-122"/>
              </a:rPr>
              <a:t>的</a:t>
            </a:r>
            <a:r>
              <a:rPr lang="ja-JP" altLang="en-US" dirty="0">
                <a:latin typeface="等线" panose="02010600030101010101" pitchFamily="2" charset="-122"/>
                <a:ea typeface="等线" panose="02010600030101010101" pitchFamily="2" charset="-122"/>
              </a:rPr>
              <a:t>概率</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767058" y="2273338"/>
            <a:ext cx="2705100" cy="355600"/>
          </a:xfrm>
          <a:prstGeom prst="rect">
            <a:avLst/>
          </a:prstGeom>
        </p:spPr>
      </p:pic>
      <p:pic>
        <p:nvPicPr>
          <p:cNvPr id="5" name="Picture 4"/>
          <p:cNvPicPr>
            <a:picLocks noChangeAspect="1"/>
          </p:cNvPicPr>
          <p:nvPr/>
        </p:nvPicPr>
        <p:blipFill>
          <a:blip r:embed="rId4"/>
          <a:stretch>
            <a:fillRect/>
          </a:stretch>
        </p:blipFill>
        <p:spPr>
          <a:xfrm>
            <a:off x="8072087" y="2304334"/>
            <a:ext cx="1909039" cy="266998"/>
          </a:xfrm>
          <a:prstGeom prst="rect">
            <a:avLst/>
          </a:prstGeom>
        </p:spPr>
      </p:pic>
      <p:pic>
        <p:nvPicPr>
          <p:cNvPr id="6" name="Picture 5"/>
          <p:cNvPicPr>
            <a:picLocks noChangeAspect="1"/>
          </p:cNvPicPr>
          <p:nvPr/>
        </p:nvPicPr>
        <p:blipFill>
          <a:blip r:embed="rId5"/>
          <a:stretch>
            <a:fillRect/>
          </a:stretch>
        </p:blipFill>
        <p:spPr>
          <a:xfrm>
            <a:off x="5061206" y="3116457"/>
            <a:ext cx="2032000" cy="1511300"/>
          </a:xfrm>
          <a:prstGeom prst="rect">
            <a:avLst/>
          </a:prstGeom>
        </p:spPr>
      </p:pic>
      <p:pic>
        <p:nvPicPr>
          <p:cNvPr id="7" name="Picture 6"/>
          <p:cNvPicPr>
            <a:picLocks noChangeAspect="1"/>
          </p:cNvPicPr>
          <p:nvPr/>
        </p:nvPicPr>
        <p:blipFill>
          <a:blip r:embed="rId6"/>
          <a:stretch>
            <a:fillRect/>
          </a:stretch>
        </p:blipFill>
        <p:spPr>
          <a:xfrm>
            <a:off x="1963831" y="5193429"/>
            <a:ext cx="571500" cy="330200"/>
          </a:xfrm>
          <a:prstGeom prst="rect">
            <a:avLst/>
          </a:prstGeom>
        </p:spPr>
      </p:pic>
      <p:pic>
        <p:nvPicPr>
          <p:cNvPr id="8" name="Picture 7"/>
          <p:cNvPicPr>
            <a:picLocks noChangeAspect="1"/>
          </p:cNvPicPr>
          <p:nvPr/>
        </p:nvPicPr>
        <p:blipFill>
          <a:blip r:embed="rId7"/>
          <a:stretch>
            <a:fillRect/>
          </a:stretch>
        </p:blipFill>
        <p:spPr>
          <a:xfrm>
            <a:off x="6597649" y="5193429"/>
            <a:ext cx="1273629" cy="330200"/>
          </a:xfrm>
          <a:prstGeom prst="rect">
            <a:avLst/>
          </a:prstGeom>
        </p:spPr>
      </p:pic>
      <p:pic>
        <p:nvPicPr>
          <p:cNvPr id="9" name="Picture 8"/>
          <p:cNvPicPr>
            <a:picLocks noChangeAspect="1"/>
          </p:cNvPicPr>
          <p:nvPr/>
        </p:nvPicPr>
        <p:blipFill>
          <a:blip r:embed="rId8"/>
          <a:stretch>
            <a:fillRect/>
          </a:stretch>
        </p:blipFill>
        <p:spPr>
          <a:xfrm>
            <a:off x="4445000" y="5790115"/>
            <a:ext cx="3302000" cy="393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转移概率矩阵和状态分布</a:t>
            </a:r>
          </a:p>
        </p:txBody>
      </p:sp>
      <p:sp>
        <p:nvSpPr>
          <p:cNvPr id="3" name="内容占位符 2"/>
          <p:cNvSpPr>
            <a:spLocks noGrp="1"/>
          </p:cNvSpPr>
          <p:nvPr>
            <p:ph idx="1"/>
          </p:nvPr>
        </p:nvSpPr>
        <p:spPr/>
        <p:txBody>
          <a:bodyPr>
            <a:normAutofit/>
          </a:bodyPr>
          <a:lstStyle/>
          <a:p>
            <a:r>
              <a:rPr lang="ja-JP" altLang="en-US" dirty="0">
                <a:latin typeface="等线" panose="02010600030101010101" pitchFamily="2" charset="-122"/>
                <a:ea typeface="等线" panose="02010600030101010101" pitchFamily="2" charset="-122"/>
              </a:rPr>
              <a:t>特别地，马尔可夫链的初始状态分布可以表示为</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其中</a:t>
            </a:r>
            <a:r>
              <a:rPr lang="zh-CN" altLang="en-US" dirty="0">
                <a:latin typeface="等线" panose="02010600030101010101" pitchFamily="2" charset="-122"/>
                <a:ea typeface="等线" panose="02010600030101010101" pitchFamily="2" charset="-122"/>
              </a:rPr>
              <a:t>       </a:t>
            </a:r>
            <a:r>
              <a:rPr lang="ja-JP" altLang="en-GB" dirty="0">
                <a:latin typeface="等线" panose="02010600030101010101" pitchFamily="2" charset="-122"/>
                <a:ea typeface="等线" panose="02010600030101010101" pitchFamily="2" charset="-122"/>
              </a:rPr>
              <a:t>表示</a:t>
            </a:r>
            <a:r>
              <a:rPr lang="ja-JP" altLang="en-US" dirty="0">
                <a:latin typeface="等线" panose="02010600030101010101" pitchFamily="2" charset="-122"/>
                <a:ea typeface="等线" panose="02010600030101010101" pitchFamily="2" charset="-122"/>
              </a:rPr>
              <a:t>时刻</a:t>
            </a:r>
            <a:r>
              <a:rPr lang="en-US" altLang="zh-CN" dirty="0">
                <a:latin typeface="等线" panose="02010600030101010101" pitchFamily="2" charset="-122"/>
                <a:ea typeface="等线" panose="02010600030101010101" pitchFamily="2" charset="-122"/>
              </a:rPr>
              <a:t>0</a:t>
            </a:r>
            <a:r>
              <a:rPr lang="ja-JP" altLang="en-US" dirty="0">
                <a:latin typeface="等线" panose="02010600030101010101" pitchFamily="2" charset="-122"/>
                <a:ea typeface="等线" panose="02010600030101010101" pitchFamily="2" charset="-122"/>
              </a:rPr>
              <a:t>状态为</a:t>
            </a:r>
            <a:r>
              <a:rPr lang="en-US" altLang="ja-JP" dirty="0" err="1">
                <a:latin typeface="等线" panose="02010600030101010101" pitchFamily="2" charset="-122"/>
                <a:ea typeface="等线" panose="02010600030101010101" pitchFamily="2" charset="-122"/>
              </a:rPr>
              <a:t>i</a:t>
            </a:r>
            <a:r>
              <a:rPr lang="ja-JP" altLang="en-US" dirty="0">
                <a:latin typeface="等线" panose="02010600030101010101" pitchFamily="2" charset="-122"/>
                <a:ea typeface="等线" panose="02010600030101010101" pitchFamily="2" charset="-122"/>
              </a:rPr>
              <a:t>的概率</a:t>
            </a:r>
            <a:r>
              <a:rPr lang="en-GB" altLang="ja-JP" dirty="0">
                <a:latin typeface="等线" panose="02010600030101010101" pitchFamily="2" charset="-122"/>
                <a:ea typeface="等线" panose="02010600030101010101" pitchFamily="2" charset="-122"/>
              </a:rPr>
              <a:t>		</a:t>
            </a:r>
            <a:r>
              <a:rPr lang="zh-CN" altLang="en-US" dirty="0" smtClean="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通常初始分布</a:t>
            </a:r>
            <a:r>
              <a:rPr lang="en-GB"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的向量只有一个分量是</a:t>
            </a:r>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，其余分量都是</a:t>
            </a:r>
            <a:r>
              <a:rPr lang="en-US" altLang="zh-CN" dirty="0">
                <a:latin typeface="等线" panose="02010600030101010101" pitchFamily="2" charset="-122"/>
                <a:ea typeface="等线" panose="02010600030101010101" pitchFamily="2" charset="-122"/>
              </a:rPr>
              <a:t>0</a:t>
            </a:r>
            <a:r>
              <a:rPr lang="zh-CN" altLang="en-US" dirty="0">
                <a:latin typeface="等线" panose="02010600030101010101" pitchFamily="2" charset="-122"/>
                <a:ea typeface="等线" panose="02010600030101010101" pitchFamily="2" charset="-122"/>
              </a:rPr>
              <a:t>，表示马尔可夫链从一个具体状态开始。</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5092162" y="2736850"/>
            <a:ext cx="1790700" cy="1384300"/>
          </a:xfrm>
          <a:prstGeom prst="rect">
            <a:avLst/>
          </a:prstGeom>
        </p:spPr>
      </p:pic>
      <p:pic>
        <p:nvPicPr>
          <p:cNvPr id="5" name="Picture 4"/>
          <p:cNvPicPr>
            <a:picLocks noChangeAspect="1"/>
          </p:cNvPicPr>
          <p:nvPr/>
        </p:nvPicPr>
        <p:blipFill>
          <a:blip r:embed="rId4"/>
          <a:stretch>
            <a:fillRect/>
          </a:stretch>
        </p:blipFill>
        <p:spPr>
          <a:xfrm>
            <a:off x="1954388" y="4316445"/>
            <a:ext cx="571500" cy="292100"/>
          </a:xfrm>
          <a:prstGeom prst="rect">
            <a:avLst/>
          </a:prstGeom>
        </p:spPr>
      </p:pic>
      <p:pic>
        <p:nvPicPr>
          <p:cNvPr id="6" name="Picture 5"/>
          <p:cNvPicPr>
            <a:picLocks noChangeAspect="1"/>
          </p:cNvPicPr>
          <p:nvPr/>
        </p:nvPicPr>
        <p:blipFill>
          <a:blip r:embed="rId5"/>
          <a:stretch>
            <a:fillRect/>
          </a:stretch>
        </p:blipFill>
        <p:spPr>
          <a:xfrm>
            <a:off x="6882862" y="4313282"/>
            <a:ext cx="1272822" cy="279400"/>
          </a:xfrm>
          <a:prstGeom prst="rect">
            <a:avLst/>
          </a:prstGeom>
        </p:spPr>
      </p:pic>
      <p:pic>
        <p:nvPicPr>
          <p:cNvPr id="7" name="Picture 6"/>
          <p:cNvPicPr>
            <a:picLocks noChangeAspect="1"/>
          </p:cNvPicPr>
          <p:nvPr/>
        </p:nvPicPr>
        <p:blipFill>
          <a:blip r:embed="rId6"/>
          <a:stretch>
            <a:fillRect/>
          </a:stretch>
        </p:blipFill>
        <p:spPr>
          <a:xfrm>
            <a:off x="10871200" y="4313282"/>
            <a:ext cx="482600" cy="279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转移概率矩阵和状态分布</a:t>
            </a:r>
          </a:p>
        </p:txBody>
      </p:sp>
      <p:sp>
        <p:nvSpPr>
          <p:cNvPr id="3" name="内容占位符 2"/>
          <p:cNvSpPr>
            <a:spLocks noGrp="1"/>
          </p:cNvSpPr>
          <p:nvPr>
            <p:ph idx="1"/>
          </p:nvPr>
        </p:nvSpPr>
        <p:spPr/>
        <p:txBody>
          <a:bodyPr>
            <a:normAutofit/>
          </a:bodyPr>
          <a:lstStyle/>
          <a:p>
            <a:r>
              <a:rPr lang="ja-JP" altLang="en-US" sz="2600" dirty="0">
                <a:latin typeface="等线" panose="02010600030101010101" pitchFamily="2" charset="-122"/>
                <a:ea typeface="等线" panose="02010600030101010101" pitchFamily="2" charset="-122"/>
              </a:rPr>
              <a:t>有限离散状态的马尔可夫链可以由有向图表示</a:t>
            </a:r>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r>
              <a:rPr lang="ja-JP" altLang="en-US" sz="2600" dirty="0">
                <a:latin typeface="等线" panose="02010600030101010101" pitchFamily="2" charset="-122"/>
                <a:ea typeface="等线" panose="02010600030101010101" pitchFamily="2" charset="-122"/>
              </a:rPr>
              <a:t>结点表示状态，边表示状态之间的转移，边上的数值表示转移概率</a:t>
            </a:r>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r>
              <a:rPr lang="ja-JP" altLang="en-US" sz="2600" dirty="0">
                <a:latin typeface="等线" panose="02010600030101010101" pitchFamily="2" charset="-122"/>
                <a:ea typeface="等线" panose="02010600030101010101" pitchFamily="2" charset="-122"/>
              </a:rPr>
              <a:t>从一个初始状态出发，根据有向边上定义的概率在状态之间随机跳转（或随机转移），就可以产生状态的序列</a:t>
            </a:r>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r>
              <a:rPr lang="ja-JP" altLang="en-US" sz="2600" dirty="0">
                <a:latin typeface="等线" panose="02010600030101010101" pitchFamily="2" charset="-122"/>
                <a:ea typeface="等线" panose="02010600030101010101" pitchFamily="2" charset="-122"/>
              </a:rPr>
              <a:t>马尔可夫链实际上是</a:t>
            </a:r>
            <a:r>
              <a:rPr lang="ja-JP" altLang="en-US" sz="2600" dirty="0" smtClean="0">
                <a:latin typeface="等线" panose="02010600030101010101" pitchFamily="2" charset="-122"/>
                <a:ea typeface="等线" panose="02010600030101010101" pitchFamily="2" charset="-122"/>
              </a:rPr>
              <a:t>刻画</a:t>
            </a:r>
            <a:r>
              <a:rPr lang="ja-JP" altLang="en-US" sz="2600" dirty="0">
                <a:latin typeface="等线" panose="02010600030101010101" pitchFamily="2" charset="-122"/>
                <a:ea typeface="等线" panose="02010600030101010101" pitchFamily="2" charset="-122"/>
              </a:rPr>
              <a:t>随时间在状态之间转移的模型，假设未来的转移状态只依赖于现在的状态，而与过去的状态无关。 </a:t>
            </a:r>
            <a:endParaRPr lang="en-GB" altLang="ja-JP" sz="2600" dirty="0">
              <a:latin typeface="等线" panose="02010600030101010101" pitchFamily="2" charset="-122"/>
              <a:ea typeface="等线"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502275" y="2199230"/>
            <a:ext cx="10959921" cy="4351338"/>
          </a:xfrm>
        </p:spPr>
        <p:txBody>
          <a:bodyPr>
            <a:normAutofit/>
          </a:bodyPr>
          <a:lstStyle/>
          <a:p>
            <a:r>
              <a:rPr lang="ja-JP" altLang="en-US" dirty="0">
                <a:latin typeface="等线" panose="02010600030101010101" pitchFamily="2" charset="-122"/>
                <a:ea typeface="等线" panose="02010600030101010101" pitchFamily="2" charset="-122"/>
              </a:rPr>
              <a:t>自然语言处理、语音处理中经常用到语言模型</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language model)</a:t>
            </a:r>
            <a:r>
              <a:rPr lang="ja-JP" altLang="en-GB"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是建立在词表上的</a:t>
            </a:r>
            <a:r>
              <a:rPr lang="en-US" altLang="ja-JP" dirty="0">
                <a:latin typeface="等线" panose="02010600030101010101" pitchFamily="2" charset="-122"/>
                <a:ea typeface="等线" panose="02010600030101010101" pitchFamily="2" charset="-122"/>
              </a:rPr>
              <a:t>n</a:t>
            </a:r>
            <a:r>
              <a:rPr lang="ja-JP" altLang="en-US" dirty="0">
                <a:latin typeface="等线" panose="02010600030101010101" pitchFamily="2" charset="-122"/>
                <a:ea typeface="等线" panose="02010600030101010101" pitchFamily="2" charset="-122"/>
              </a:rPr>
              <a:t>阶马尔可夫链</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比如，在英语</a:t>
            </a:r>
            <a:r>
              <a:rPr lang="ja-JP" altLang="en-US" dirty="0" smtClean="0">
                <a:latin typeface="等线" panose="02010600030101010101" pitchFamily="2" charset="-122"/>
                <a:ea typeface="等线" panose="02010600030101010101" pitchFamily="2" charset="-122"/>
              </a:rPr>
              <a:t>语音识别中</a:t>
            </a:r>
            <a:r>
              <a:rPr lang="ja-JP" altLang="en-US" dirty="0">
                <a:latin typeface="等线" panose="02010600030101010101" pitchFamily="2" charset="-122"/>
                <a:ea typeface="等线" panose="02010600030101010101" pitchFamily="2" charset="-122"/>
              </a:rPr>
              <a:t>，语音模型产生出两个候选：</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How to recognize speech”</a:t>
            </a:r>
            <a:r>
              <a:rPr lang="ja-JP" altLang="en-US" dirty="0">
                <a:latin typeface="等线" panose="02010600030101010101" pitchFamily="2" charset="-122"/>
                <a:ea typeface="等线" panose="02010600030101010101" pitchFamily="2" charset="-122"/>
              </a:rPr>
              <a:t>与“</a:t>
            </a:r>
            <a:r>
              <a:rPr lang="en-GB" altLang="ja-JP" dirty="0">
                <a:latin typeface="等线" panose="02010600030101010101" pitchFamily="2" charset="-122"/>
                <a:ea typeface="等线" panose="02010600030101010101" pitchFamily="2" charset="-122"/>
              </a:rPr>
              <a:t>How to wreck a nice beach</a:t>
            </a:r>
            <a:r>
              <a:rPr lang="zh-CN" altLang="en-US" dirty="0">
                <a:latin typeface="等线" panose="02010600030101010101" pitchFamily="2" charset="-122"/>
                <a:ea typeface="等线" panose="02010600030101010101" pitchFamily="2" charset="-122"/>
              </a:rPr>
              <a:t>” 要判断哪个可能性更大</a:t>
            </a:r>
            <a:endParaRPr lang="en-GB" altLang="zh-CN" dirty="0">
              <a:latin typeface="等线" panose="02010600030101010101" pitchFamily="2" charset="-122"/>
              <a:ea typeface="等线" panose="02010600030101010101" pitchFamily="2" charset="-122"/>
            </a:endParaRPr>
          </a:p>
          <a:p>
            <a:endParaRPr lang="en-GB"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显然从语义的角度前者的可能性更大，语言模型可以帮助做出这个判断</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516227" y="2199230"/>
            <a:ext cx="11538397" cy="4351338"/>
          </a:xfrm>
        </p:spPr>
        <p:txBody>
          <a:bodyPr>
            <a:normAutofit fontScale="92500" lnSpcReduction="10000"/>
          </a:bodyPr>
          <a:lstStyle/>
          <a:p>
            <a:r>
              <a:rPr lang="ja-JP" altLang="en-US" dirty="0">
                <a:latin typeface="等线" panose="02010600030101010101" pitchFamily="2" charset="-122"/>
                <a:ea typeface="等线" panose="02010600030101010101" pitchFamily="2" charset="-122"/>
              </a:rPr>
              <a:t>假设每个单词只依赖于其前面出现的单词，也就是说单词序列具有马尔可夫性， 那么可以定义一阶马尔可夫链，即语言模型，如下计算语句的概率</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这里第三个等式基于马尔可夫链假设。这个马尔可夫链中，状态空间为词表，一个位置上单词的产生只依赖于前一个位置的单词，而不依赖于更前面的单词。</a:t>
            </a:r>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以上是一阶 马尔可夫链，一般可以扩展到</a:t>
            </a:r>
            <a:r>
              <a:rPr lang="zh-CN" altLang="en-US" dirty="0">
                <a:latin typeface="等线" panose="02010600030101010101" pitchFamily="2" charset="-122"/>
                <a:ea typeface="等线" panose="02010600030101010101" pitchFamily="2" charset="-122"/>
              </a:rPr>
              <a:t> </a:t>
            </a:r>
            <a:r>
              <a:rPr lang="en-GB" altLang="ja-JP" dirty="0">
                <a:latin typeface="等线" panose="02010600030101010101" pitchFamily="2" charset="-122"/>
                <a:ea typeface="等线" panose="02010600030101010101" pitchFamily="2" charset="-122"/>
              </a:rPr>
              <a:t>n </a:t>
            </a:r>
            <a:r>
              <a:rPr lang="ja-JP" altLang="en-US" dirty="0">
                <a:latin typeface="等线" panose="02010600030101010101" pitchFamily="2" charset="-122"/>
                <a:ea typeface="等线" panose="02010600030101010101" pitchFamily="2" charset="-122"/>
              </a:rPr>
              <a:t>阶马尔可夫链。 </a:t>
            </a:r>
          </a:p>
          <a:p>
            <a:pPr marL="0" indent="0">
              <a:buNone/>
            </a:pPr>
            <a:endParaRPr lang="ja-JP" altLang="en-US"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1999430" y="3079274"/>
            <a:ext cx="8368063" cy="147437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语言模型的学习等价于确定马尔可夫链中的转移概率值，如果有充分的语料，转移概率可以直接从语料中估计</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直观上，“</a:t>
            </a:r>
            <a:r>
              <a:rPr lang="en-GB" altLang="ja-JP" dirty="0">
                <a:latin typeface="等线" panose="02010600030101010101" pitchFamily="2" charset="-122"/>
                <a:ea typeface="等线" panose="02010600030101010101" pitchFamily="2" charset="-122"/>
              </a:rPr>
              <a:t>wreck a nice”</a:t>
            </a:r>
            <a:r>
              <a:rPr lang="ja-JP" altLang="en-US">
                <a:latin typeface="等线" panose="02010600030101010101" pitchFamily="2" charset="-122"/>
                <a:ea typeface="等线" panose="02010600030101010101" pitchFamily="2" charset="-122"/>
              </a:rPr>
              <a:t>出现之后，下面出现 “</a:t>
            </a:r>
            <a:r>
              <a:rPr lang="en-GB" altLang="ja-JP" dirty="0">
                <a:latin typeface="等线" panose="02010600030101010101" pitchFamily="2" charset="-122"/>
                <a:ea typeface="等线" panose="02010600030101010101" pitchFamily="2" charset="-122"/>
              </a:rPr>
              <a:t>beach” </a:t>
            </a:r>
            <a:r>
              <a:rPr lang="ja-JP" altLang="en-US">
                <a:latin typeface="等线" panose="02010600030101010101" pitchFamily="2" charset="-122"/>
                <a:ea typeface="等线" panose="02010600030101010101" pitchFamily="2" charset="-122"/>
              </a:rPr>
              <a:t>的概率极低，所以第二个语句的概率应该更小，从语言模型的角度看第一个语句的可能性更大 </a:t>
            </a:r>
          </a:p>
          <a:p>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转移概率矩阵和状态分布</a:t>
            </a: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马尔可夫链 </a:t>
            </a:r>
            <a:r>
              <a:rPr lang="en-GB" altLang="ja-JP" dirty="0">
                <a:latin typeface="等线" panose="02010600030101010101" pitchFamily="2" charset="-122"/>
                <a:ea typeface="等线" panose="02010600030101010101" pitchFamily="2" charset="-122"/>
              </a:rPr>
              <a:t>X </a:t>
            </a:r>
            <a:r>
              <a:rPr lang="ja-JP" altLang="en-US">
                <a:latin typeface="等线" panose="02010600030101010101" pitchFamily="2" charset="-122"/>
                <a:ea typeface="等线" panose="02010600030101010101" pitchFamily="2" charset="-122"/>
              </a:rPr>
              <a:t>在时刻 </a:t>
            </a:r>
            <a:r>
              <a:rPr lang="en-GB" altLang="ja-JP" dirty="0">
                <a:latin typeface="等线" panose="02010600030101010101" pitchFamily="2" charset="-122"/>
                <a:ea typeface="等线" panose="02010600030101010101" pitchFamily="2" charset="-122"/>
              </a:rPr>
              <a:t>t </a:t>
            </a:r>
            <a:r>
              <a:rPr lang="ja-JP" altLang="en-US">
                <a:latin typeface="等线" panose="02010600030101010101" pitchFamily="2" charset="-122"/>
                <a:ea typeface="等线" panose="02010600030101010101" pitchFamily="2" charset="-122"/>
              </a:rPr>
              <a:t>的状态分布，可以由在时刻 </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t − 1) </a:t>
            </a:r>
            <a:r>
              <a:rPr lang="ja-JP" altLang="en-US">
                <a:latin typeface="等线" panose="02010600030101010101" pitchFamily="2" charset="-122"/>
                <a:ea typeface="等线" panose="02010600030101010101" pitchFamily="2" charset="-122"/>
              </a:rPr>
              <a:t>的状态分布以及转移概率分布决定</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这是因为 </a:t>
            </a: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5143500" y="3260587"/>
            <a:ext cx="1905000" cy="330200"/>
          </a:xfrm>
          <a:prstGeom prst="rect">
            <a:avLst/>
          </a:prstGeom>
        </p:spPr>
      </p:pic>
      <p:pic>
        <p:nvPicPr>
          <p:cNvPr id="5" name="Picture 4"/>
          <p:cNvPicPr>
            <a:picLocks noChangeAspect="1"/>
          </p:cNvPicPr>
          <p:nvPr/>
        </p:nvPicPr>
        <p:blipFill>
          <a:blip r:embed="rId4"/>
          <a:stretch>
            <a:fillRect/>
          </a:stretch>
        </p:blipFill>
        <p:spPr>
          <a:xfrm>
            <a:off x="3702050" y="4181677"/>
            <a:ext cx="4787900" cy="177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马尔可夫链蒙特卡罗法</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pPr>
              <a:lnSpc>
                <a:spcPct val="110000"/>
              </a:lnSpc>
              <a:spcBef>
                <a:spcPts val="0"/>
              </a:spcBef>
            </a:pPr>
            <a:r>
              <a:rPr lang="en-GB" altLang="ja-JP" dirty="0">
                <a:latin typeface="等线" panose="02010600030101010101" pitchFamily="2" charset="-122"/>
                <a:ea typeface="等线" panose="02010600030101010101" pitchFamily="2" charset="-122"/>
              </a:rPr>
              <a:t>Metropolis-Hastings</a:t>
            </a:r>
            <a:r>
              <a:rPr lang="ja-JP" altLang="en-US" dirty="0">
                <a:latin typeface="等线" panose="02010600030101010101" pitchFamily="2" charset="-122"/>
                <a:ea typeface="等线" panose="02010600030101010101" pitchFamily="2" charset="-122"/>
              </a:rPr>
              <a:t>算法是最基本的马尔可夫链蒙特卡罗法</a:t>
            </a:r>
            <a:endParaRPr lang="en-GB" altLang="ja-JP" dirty="0">
              <a:latin typeface="等线" panose="02010600030101010101" pitchFamily="2" charset="-122"/>
              <a:ea typeface="等线" panose="02010600030101010101" pitchFamily="2" charset="-122"/>
            </a:endParaRPr>
          </a:p>
          <a:p>
            <a:pPr>
              <a:lnSpc>
                <a:spcPct val="110000"/>
              </a:lnSpc>
              <a:spcBef>
                <a:spcPts val="0"/>
              </a:spcBef>
            </a:pPr>
            <a:endParaRPr lang="en-GB" altLang="ja-JP" dirty="0">
              <a:latin typeface="等线" panose="02010600030101010101" pitchFamily="2" charset="-122"/>
              <a:ea typeface="等线" panose="02010600030101010101" pitchFamily="2" charset="-122"/>
            </a:endParaRPr>
          </a:p>
          <a:p>
            <a:pPr>
              <a:lnSpc>
                <a:spcPct val="110000"/>
              </a:lnSpc>
              <a:spcBef>
                <a:spcPts val="0"/>
              </a:spcBef>
            </a:pPr>
            <a:r>
              <a:rPr lang="ja-JP" altLang="en-US" dirty="0">
                <a:latin typeface="等线" panose="02010600030101010101" pitchFamily="2" charset="-122"/>
                <a:ea typeface="等线" panose="02010600030101010101" pitchFamily="2" charset="-122"/>
              </a:rPr>
              <a:t>吉布斯抽样（</a:t>
            </a:r>
            <a:r>
              <a:rPr lang="en-GB" altLang="ja-JP" dirty="0">
                <a:latin typeface="等线" panose="02010600030101010101" pitchFamily="2" charset="-122"/>
                <a:ea typeface="等线" panose="02010600030101010101" pitchFamily="2" charset="-122"/>
              </a:rPr>
              <a:t>Gibbs sampling</a:t>
            </a:r>
            <a:r>
              <a:rPr lang="ja-JP" altLang="en-GB"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是更简单、使用更广泛的马尔可夫链蒙特卡罗法，</a:t>
            </a:r>
            <a:endParaRPr lang="en-GB" altLang="ja-JP" dirty="0">
              <a:latin typeface="等线" panose="02010600030101010101" pitchFamily="2" charset="-122"/>
              <a:ea typeface="等线" panose="02010600030101010101" pitchFamily="2" charset="-122"/>
            </a:endParaRPr>
          </a:p>
          <a:p>
            <a:pPr>
              <a:lnSpc>
                <a:spcPct val="110000"/>
              </a:lnSpc>
              <a:spcBef>
                <a:spcPts val="0"/>
              </a:spcBef>
            </a:pPr>
            <a:endParaRPr lang="en-GB" altLang="ja-JP" dirty="0">
              <a:latin typeface="等线" panose="02010600030101010101" pitchFamily="2" charset="-122"/>
              <a:ea typeface="等线" panose="02010600030101010101" pitchFamily="2" charset="-122"/>
            </a:endParaRPr>
          </a:p>
          <a:p>
            <a:pPr>
              <a:lnSpc>
                <a:spcPct val="110000"/>
              </a:lnSpc>
              <a:spcBef>
                <a:spcPts val="0"/>
              </a:spcBef>
            </a:pPr>
            <a:r>
              <a:rPr lang="ja-JP" altLang="en-US" dirty="0">
                <a:latin typeface="等线" panose="02010600030101010101" pitchFamily="2" charset="-122"/>
                <a:ea typeface="等线" panose="02010600030101010101" pitchFamily="2" charset="-122"/>
              </a:rPr>
              <a:t>马尔可夫链蒙特卡罗法被应用于概率分布的估计、定积分的近似计算、最优化问题的近似求解等问题，特别是被应用于统计学习中概率模型的学习与推理，是重要的统计学习计算方法。</a:t>
            </a:r>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转移概率矩阵和状态分布</a:t>
            </a: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马尔可夫链在时刻</a:t>
            </a:r>
            <a:r>
              <a:rPr lang="en-GB" altLang="ja-JP"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的状态分布，可以通过递推得到。由</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递推得到</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这里的</a:t>
            </a:r>
            <a:r>
              <a:rPr lang="en-US" altLang="zh-CN" dirty="0">
                <a:latin typeface="等线" panose="02010600030101010101" pitchFamily="2" charset="-122"/>
                <a:ea typeface="等线" panose="02010600030101010101" pitchFamily="2" charset="-122"/>
              </a:rPr>
              <a:t>P</a:t>
            </a:r>
            <a:r>
              <a:rPr lang="en-US" altLang="zh-CN" baseline="30000"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称为</a:t>
            </a:r>
            <a:r>
              <a:rPr lang="en-US" altLang="ja-JP"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步转移概率矩阵，</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表示时刻</a:t>
            </a:r>
            <a:r>
              <a:rPr lang="en-US" altLang="ja-JP" dirty="0">
                <a:latin typeface="等线" panose="02010600030101010101" pitchFamily="2" charset="-122"/>
                <a:ea typeface="等线" panose="02010600030101010101" pitchFamily="2" charset="-122"/>
              </a:rPr>
              <a:t>0</a:t>
            </a:r>
            <a:r>
              <a:rPr lang="ja-JP" altLang="en-US">
                <a:latin typeface="等线" panose="02010600030101010101" pitchFamily="2" charset="-122"/>
                <a:ea typeface="等线" panose="02010600030101010101" pitchFamily="2" charset="-122"/>
              </a:rPr>
              <a:t>从状态</a:t>
            </a:r>
            <a:r>
              <a:rPr lang="en-US" altLang="ja-JP" dirty="0">
                <a:latin typeface="等线" panose="02010600030101010101" pitchFamily="2" charset="-122"/>
                <a:ea typeface="等线" panose="02010600030101010101" pitchFamily="2" charset="-122"/>
              </a:rPr>
              <a:t>j</a:t>
            </a:r>
            <a:r>
              <a:rPr lang="ja-JP" altLang="en-US">
                <a:latin typeface="等线" panose="02010600030101010101" pitchFamily="2" charset="-122"/>
                <a:ea typeface="等线" panose="02010600030101010101" pitchFamily="2" charset="-122"/>
              </a:rPr>
              <a:t>出发，时刻</a:t>
            </a:r>
            <a:r>
              <a:rPr lang="en-GB" altLang="ja-JP"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达到状态</a:t>
            </a:r>
            <a:r>
              <a:rPr lang="en-US" altLang="ja-JP" dirty="0" err="1">
                <a:latin typeface="等线" panose="02010600030101010101" pitchFamily="2" charset="-122"/>
                <a:ea typeface="等线" panose="02010600030101010101" pitchFamily="2" charset="-122"/>
              </a:rPr>
              <a:t>i</a:t>
            </a:r>
            <a:r>
              <a:rPr lang="ja-JP" altLang="en-US">
                <a:latin typeface="等线" panose="02010600030101010101" pitchFamily="2" charset="-122"/>
                <a:ea typeface="等线" panose="02010600030101010101" pitchFamily="2" charset="-122"/>
              </a:rPr>
              <a:t>的</a:t>
            </a:r>
            <a:r>
              <a:rPr lang="en-GB" altLang="ja-JP"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步转移概率</a:t>
            </a:r>
            <a:endParaRPr lang="en-GB" altLang="ja-JP"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P</a:t>
            </a:r>
            <a:r>
              <a:rPr lang="en-US" altLang="zh-CN" baseline="30000"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也是随机矩阵。马尔可夫链的状态分布由初始分布和转移概率分布决定。 </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600174" y="2702615"/>
            <a:ext cx="4673600" cy="419100"/>
          </a:xfrm>
          <a:prstGeom prst="rect">
            <a:avLst/>
          </a:prstGeom>
        </p:spPr>
      </p:pic>
      <p:pic>
        <p:nvPicPr>
          <p:cNvPr id="5" name="Picture 4"/>
          <p:cNvPicPr>
            <a:picLocks noChangeAspect="1"/>
          </p:cNvPicPr>
          <p:nvPr/>
        </p:nvPicPr>
        <p:blipFill>
          <a:blip r:embed="rId4"/>
          <a:stretch>
            <a:fillRect/>
          </a:stretch>
        </p:blipFill>
        <p:spPr>
          <a:xfrm>
            <a:off x="4820213" y="3270250"/>
            <a:ext cx="1625600" cy="317500"/>
          </a:xfrm>
          <a:prstGeom prst="rect">
            <a:avLst/>
          </a:prstGeom>
        </p:spPr>
      </p:pic>
      <p:pic>
        <p:nvPicPr>
          <p:cNvPr id="6" name="Picture 5"/>
          <p:cNvPicPr>
            <a:picLocks noChangeAspect="1"/>
          </p:cNvPicPr>
          <p:nvPr/>
        </p:nvPicPr>
        <p:blipFill>
          <a:blip r:embed="rId5"/>
          <a:stretch>
            <a:fillRect/>
          </a:stretch>
        </p:blipFill>
        <p:spPr>
          <a:xfrm>
            <a:off x="4439213" y="4285624"/>
            <a:ext cx="2387600" cy="317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假设观察某地的天气，按日依次是“晴，雨，晴，晴，晴，雨，晴</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，具有一定的规律。</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假设天气的变化具有马尔可夫性，即明天的天气只依赖于今天的天气，而与昨天及以前的天气无关。</a:t>
            </a:r>
            <a:endParaRPr lang="en-GB" altLang="ja-JP" dirty="0">
              <a:latin typeface="等线" panose="02010600030101010101" pitchFamily="2" charset="-122"/>
              <a:ea typeface="等线" panose="02010600030101010101" pitchFamily="2" charset="-122"/>
            </a:endParaRPr>
          </a:p>
        </p:txBody>
      </p:sp>
      <p:pic>
        <p:nvPicPr>
          <p:cNvPr id="5" name="Picture 4"/>
          <p:cNvPicPr>
            <a:picLocks noChangeAspect="1"/>
          </p:cNvPicPr>
          <p:nvPr/>
        </p:nvPicPr>
        <p:blipFill rotWithShape="1">
          <a:blip r:embed="rId3"/>
          <a:srcRect t="8246"/>
          <a:stretch>
            <a:fillRect/>
          </a:stretch>
        </p:blipFill>
        <p:spPr>
          <a:xfrm>
            <a:off x="3289300" y="4464553"/>
            <a:ext cx="5613400" cy="236550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转移矩阵为</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如果第一天是晴天的话，其天气概率分布（初始状态分布）如下： </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982818" y="2454609"/>
            <a:ext cx="2226364" cy="1070184"/>
          </a:xfrm>
          <a:prstGeom prst="rect">
            <a:avLst/>
          </a:prstGeom>
        </p:spPr>
      </p:pic>
      <p:pic>
        <p:nvPicPr>
          <p:cNvPr id="5" name="Picture 4"/>
          <p:cNvPicPr>
            <a:picLocks noChangeAspect="1"/>
          </p:cNvPicPr>
          <p:nvPr/>
        </p:nvPicPr>
        <p:blipFill>
          <a:blip r:embed="rId4"/>
          <a:stretch>
            <a:fillRect/>
          </a:stretch>
        </p:blipFill>
        <p:spPr>
          <a:xfrm>
            <a:off x="5365750" y="4548730"/>
            <a:ext cx="1460500" cy="977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根据这个马尔可夫链模型，可以计算第二天、第三天及之后的天气概率分布（状态 分布）</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441700" y="3016803"/>
            <a:ext cx="5308600" cy="2070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平稳分布</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Autofit/>
          </a:bodyPr>
          <a:lstStyle/>
          <a:p>
            <a:endParaRPr lang="en-GB" altLang="ja-JP"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r>
              <a:rPr lang="ja-JP" altLang="en-US" sz="2200">
                <a:latin typeface="等线" panose="02010600030101010101" pitchFamily="2" charset="-122"/>
                <a:ea typeface="等线" panose="02010600030101010101" pitchFamily="2" charset="-122"/>
              </a:rPr>
              <a:t>直观上，如果马尔可夫链的平稳分布存在，那么以该平稳分布作为初始分布，面 向未来进行随机状态转移，之后任何一个时刻的状态分布都是该平稳分布</a:t>
            </a:r>
            <a:endParaRPr lang="en-GB" altLang="ja-JP" sz="2200" dirty="0">
              <a:latin typeface="等线" panose="02010600030101010101" pitchFamily="2" charset="-122"/>
              <a:ea typeface="等线" panose="02010600030101010101" pitchFamily="2" charset="-122"/>
            </a:endParaRPr>
          </a:p>
        </p:txBody>
      </p:sp>
      <p:grpSp>
        <p:nvGrpSpPr>
          <p:cNvPr id="6" name="Group 5"/>
          <p:cNvGrpSpPr/>
          <p:nvPr/>
        </p:nvGrpSpPr>
        <p:grpSpPr>
          <a:xfrm>
            <a:off x="1562100" y="2098973"/>
            <a:ext cx="9067800" cy="3390900"/>
            <a:chOff x="1823013" y="2527049"/>
            <a:chExt cx="9067800" cy="3390900"/>
          </a:xfrm>
        </p:grpSpPr>
        <p:pic>
          <p:nvPicPr>
            <p:cNvPr id="4" name="Picture 3"/>
            <p:cNvPicPr>
              <a:picLocks noChangeAspect="1"/>
            </p:cNvPicPr>
            <p:nvPr/>
          </p:nvPicPr>
          <p:blipFill>
            <a:blip r:embed="rId3"/>
            <a:stretch>
              <a:fillRect/>
            </a:stretch>
          </p:blipFill>
          <p:spPr>
            <a:xfrm>
              <a:off x="1823013" y="2527049"/>
              <a:ext cx="9067800" cy="3390900"/>
            </a:xfrm>
            <a:prstGeom prst="rect">
              <a:avLst/>
            </a:prstGeom>
          </p:spPr>
        </p:pic>
        <p:pic>
          <p:nvPicPr>
            <p:cNvPr id="5" name="Picture 4"/>
            <p:cNvPicPr>
              <a:picLocks noChangeAspect="1"/>
            </p:cNvPicPr>
            <p:nvPr/>
          </p:nvPicPr>
          <p:blipFill>
            <a:blip r:embed="rId4"/>
            <a:stretch>
              <a:fillRect/>
            </a:stretch>
          </p:blipFill>
          <p:spPr>
            <a:xfrm>
              <a:off x="8592820" y="4900759"/>
              <a:ext cx="889000" cy="889000"/>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平稳分布</a:t>
            </a:r>
            <a:endParaRPr lang="zh-CN" altLang="en-US"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rotWithShape="1">
          <a:blip r:embed="rId3"/>
          <a:srcRect t="1413"/>
          <a:stretch>
            <a:fillRect/>
          </a:stretch>
        </p:blipFill>
        <p:spPr>
          <a:xfrm>
            <a:off x="1775632" y="2810218"/>
            <a:ext cx="8369300" cy="297989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平稳分布</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等线" panose="02010600030101010101" pitchFamily="2" charset="-122"/>
                <a:ea typeface="等线" panose="02010600030101010101" pitchFamily="2" charset="-122"/>
              </a:rPr>
              <a:t>证明</a:t>
            </a:r>
            <a:r>
              <a:rPr lang="zh-CN" altLang="en-US" dirty="0">
                <a:latin typeface="等线" panose="02010600030101010101" pitchFamily="2" charset="-122"/>
                <a:ea typeface="等线" panose="02010600030101010101" pitchFamily="2" charset="-122"/>
              </a:rPr>
              <a:t> </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必要性</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假设</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是平稳分布，显然满足式</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19.17</a:t>
            </a:r>
            <a:r>
              <a:rPr lang="en-US" altLang="zh-CN"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和式</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19.18)</a:t>
            </a:r>
            <a:r>
              <a:rPr lang="ja-JP" altLang="en-US">
                <a:latin typeface="等线" panose="02010600030101010101" pitchFamily="2" charset="-122"/>
                <a:ea typeface="等线" panose="02010600030101010101" pitchFamily="2" charset="-122"/>
              </a:rPr>
              <a:t>。又</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即</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满足式</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19.16)</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2025542" y="3168650"/>
            <a:ext cx="1879600" cy="520700"/>
          </a:xfrm>
          <a:prstGeom prst="rect">
            <a:avLst/>
          </a:prstGeom>
        </p:spPr>
      </p:pic>
      <p:pic>
        <p:nvPicPr>
          <p:cNvPr id="5" name="Picture 4"/>
          <p:cNvPicPr>
            <a:picLocks noChangeAspect="1"/>
          </p:cNvPicPr>
          <p:nvPr/>
        </p:nvPicPr>
        <p:blipFill>
          <a:blip r:embed="rId4"/>
          <a:stretch>
            <a:fillRect/>
          </a:stretch>
        </p:blipFill>
        <p:spPr>
          <a:xfrm>
            <a:off x="4635500" y="3773508"/>
            <a:ext cx="2921000" cy="698500"/>
          </a:xfrm>
          <a:prstGeom prst="rect">
            <a:avLst/>
          </a:prstGeom>
        </p:spPr>
      </p:pic>
      <p:pic>
        <p:nvPicPr>
          <p:cNvPr id="6" name="Picture 5"/>
          <p:cNvPicPr>
            <a:picLocks noChangeAspect="1"/>
          </p:cNvPicPr>
          <p:nvPr/>
        </p:nvPicPr>
        <p:blipFill>
          <a:blip r:embed="rId5"/>
          <a:stretch>
            <a:fillRect/>
          </a:stretch>
        </p:blipFill>
        <p:spPr>
          <a:xfrm>
            <a:off x="4769413" y="4732687"/>
            <a:ext cx="1727200" cy="3683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平稳分布</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838199" y="2199230"/>
            <a:ext cx="11010363" cy="4351338"/>
          </a:xfrm>
        </p:spPr>
        <p:txBody>
          <a:bodyPr>
            <a:normAutofit/>
          </a:bodyPr>
          <a:lstStyle/>
          <a:p>
            <a:r>
              <a:rPr lang="ja-JP" altLang="en-GB" dirty="0">
                <a:latin typeface="等线" panose="02010600030101010101" pitchFamily="2" charset="-122"/>
                <a:ea typeface="等线" panose="02010600030101010101" pitchFamily="2" charset="-122"/>
              </a:rPr>
              <a:t>证明</a:t>
            </a:r>
            <a:r>
              <a:rPr lang="zh-CN" altLang="en-US" dirty="0">
                <a:latin typeface="等线" panose="02010600030101010101" pitchFamily="2" charset="-122"/>
                <a:ea typeface="等线" panose="02010600030101010101" pitchFamily="2" charset="-122"/>
              </a:rPr>
              <a:t> </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 </a:t>
            </a:r>
            <a:r>
              <a:rPr lang="ja-JP" altLang="en-US" dirty="0">
                <a:latin typeface="等线" panose="02010600030101010101" pitchFamily="2" charset="-122"/>
                <a:ea typeface="等线" panose="02010600030101010101" pitchFamily="2" charset="-122"/>
              </a:rPr>
              <a:t>充分性</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由式（</a:t>
            </a:r>
            <a:r>
              <a:rPr lang="en-US" altLang="ja-JP" dirty="0">
                <a:latin typeface="等线" panose="02010600030101010101" pitchFamily="2" charset="-122"/>
                <a:ea typeface="等线" panose="02010600030101010101" pitchFamily="2" charset="-122"/>
              </a:rPr>
              <a:t>19.17</a:t>
            </a:r>
            <a:r>
              <a:rPr lang="ja-JP" altLang="en-US" dirty="0">
                <a:latin typeface="等线" panose="02010600030101010101" pitchFamily="2" charset="-122"/>
                <a:ea typeface="等线" panose="02010600030101010101" pitchFamily="2" charset="-122"/>
              </a:rPr>
              <a:t>）和式（</a:t>
            </a:r>
            <a:r>
              <a:rPr lang="en-US" altLang="ja-JP" dirty="0">
                <a:latin typeface="等线" panose="02010600030101010101" pitchFamily="2" charset="-122"/>
                <a:ea typeface="等线" panose="02010600030101010101" pitchFamily="2" charset="-122"/>
              </a:rPr>
              <a:t>19.18</a:t>
            </a:r>
            <a:r>
              <a:rPr lang="ja-JP" altLang="en-US" dirty="0">
                <a:latin typeface="等线" panose="02010600030101010101" pitchFamily="2" charset="-122"/>
                <a:ea typeface="等线" panose="02010600030101010101" pitchFamily="2" charset="-122"/>
              </a:rPr>
              <a:t>）知</a:t>
            </a:r>
            <a:r>
              <a:rPr lang="en-GB" altLang="ja-JP" dirty="0">
                <a:latin typeface="等线" panose="02010600030101010101" pitchFamily="2" charset="-122"/>
                <a:ea typeface="等线" panose="02010600030101010101" pitchFamily="2" charset="-122"/>
              </a:rPr>
              <a:t>		</a:t>
            </a:r>
            <a:r>
              <a:rPr lang="en-GB" altLang="ja-JP" dirty="0" smtClean="0">
                <a:latin typeface="等线" panose="02010600030101010101" pitchFamily="2" charset="-122"/>
                <a:ea typeface="等线" panose="02010600030101010101" pitchFamily="2" charset="-122"/>
              </a:rPr>
              <a:t>  </a:t>
            </a:r>
            <a:r>
              <a:rPr lang="ja-JP" altLang="en-US" dirty="0" smtClean="0">
                <a:latin typeface="等线" panose="02010600030101010101" pitchFamily="2" charset="-122"/>
                <a:ea typeface="等线" panose="02010600030101010101" pitchFamily="2" charset="-122"/>
              </a:rPr>
              <a:t>是</a:t>
            </a:r>
            <a:r>
              <a:rPr lang="ja-JP" altLang="en-US" dirty="0">
                <a:latin typeface="等线" panose="02010600030101010101" pitchFamily="2" charset="-122"/>
                <a:ea typeface="等线" panose="02010600030101010101" pitchFamily="2" charset="-122"/>
              </a:rPr>
              <a:t>一概率分布</a:t>
            </a:r>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假设 </a:t>
            </a:r>
            <a:r>
              <a:rPr lang="en-US"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dirty="0">
                <a:latin typeface="等线" panose="02010600030101010101" pitchFamily="2" charset="-122"/>
                <a:ea typeface="等线" panose="02010600030101010101" pitchFamily="2" charset="-122"/>
              </a:rPr>
              <a:t>为</a:t>
            </a:r>
            <a:r>
              <a:rPr lang="en-US" altLang="zh-CN" dirty="0" err="1">
                <a:latin typeface="等线" panose="02010600030101010101" pitchFamily="2" charset="-122"/>
                <a:ea typeface="等线" panose="02010600030101010101" pitchFamily="2" charset="-122"/>
              </a:rPr>
              <a:t>X</a:t>
            </a:r>
            <a:r>
              <a:rPr lang="en-US" altLang="ja-JP" baseline="-25000" dirty="0" err="1">
                <a:latin typeface="等线" panose="02010600030101010101" pitchFamily="2" charset="-122"/>
                <a:ea typeface="等线" panose="02010600030101010101" pitchFamily="2" charset="-122"/>
              </a:rPr>
              <a:t>t</a:t>
            </a:r>
            <a:r>
              <a:rPr lang="ja-JP" altLang="en-US" dirty="0">
                <a:latin typeface="等线" panose="02010600030101010101" pitchFamily="2" charset="-122"/>
                <a:ea typeface="等线" panose="02010600030101010101" pitchFamily="2" charset="-122"/>
              </a:rPr>
              <a:t>的分布，则</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也为</a:t>
            </a:r>
            <a:r>
              <a:rPr lang="en-US" altLang="zh-CN" dirty="0">
                <a:latin typeface="等线" panose="02010600030101010101" pitchFamily="2" charset="-122"/>
                <a:ea typeface="等线" panose="02010600030101010101" pitchFamily="2" charset="-122"/>
              </a:rPr>
              <a:t>X</a:t>
            </a:r>
            <a:r>
              <a:rPr lang="en-US" altLang="ja-JP" baseline="-25000" dirty="0">
                <a:latin typeface="等线" panose="02010600030101010101" pitchFamily="2" charset="-122"/>
                <a:ea typeface="等线" panose="02010600030101010101" pitchFamily="2" charset="-122"/>
              </a:rPr>
              <a:t>t</a:t>
            </a:r>
            <a:r>
              <a:rPr lang="en-US" altLang="zh-CN" baseline="-25000"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的分布，这对任意</a:t>
            </a:r>
            <a:r>
              <a:rPr lang="en-GB" altLang="zh-CN" dirty="0">
                <a:latin typeface="等线" panose="02010600030101010101" pitchFamily="2" charset="-122"/>
                <a:ea typeface="等线" panose="02010600030101010101" pitchFamily="2" charset="-122"/>
              </a:rPr>
              <a:t>t</a:t>
            </a:r>
            <a:r>
              <a:rPr lang="zh-CN" altLang="en-US" dirty="0">
                <a:latin typeface="等线" panose="02010600030101010101" pitchFamily="2" charset="-122"/>
                <a:ea typeface="等线" panose="02010600030101010101" pitchFamily="2" charset="-122"/>
              </a:rPr>
              <a:t>成立</a:t>
            </a:r>
            <a:endParaRPr lang="en-GB"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所以</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是马尔可夫链的平稳分布</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6460022" y="3183296"/>
            <a:ext cx="1879600" cy="520700"/>
          </a:xfrm>
          <a:prstGeom prst="rect">
            <a:avLst/>
          </a:prstGeom>
        </p:spPr>
      </p:pic>
      <p:pic>
        <p:nvPicPr>
          <p:cNvPr id="5" name="Picture 4"/>
          <p:cNvPicPr>
            <a:picLocks noChangeAspect="1"/>
          </p:cNvPicPr>
          <p:nvPr/>
        </p:nvPicPr>
        <p:blipFill>
          <a:blip r:embed="rId3"/>
          <a:stretch>
            <a:fillRect/>
          </a:stretch>
        </p:blipFill>
        <p:spPr>
          <a:xfrm>
            <a:off x="1929933" y="3703817"/>
            <a:ext cx="1879600" cy="520700"/>
          </a:xfrm>
          <a:prstGeom prst="rect">
            <a:avLst/>
          </a:prstGeom>
        </p:spPr>
      </p:pic>
      <p:pic>
        <p:nvPicPr>
          <p:cNvPr id="6" name="Picture 5"/>
          <p:cNvPicPr>
            <a:picLocks noChangeAspect="1"/>
          </p:cNvPicPr>
          <p:nvPr/>
        </p:nvPicPr>
        <p:blipFill>
          <a:blip r:embed="rId4"/>
          <a:stretch>
            <a:fillRect/>
          </a:stretch>
        </p:blipFill>
        <p:spPr>
          <a:xfrm>
            <a:off x="2749550" y="4332092"/>
            <a:ext cx="6692900" cy="825500"/>
          </a:xfrm>
          <a:prstGeom prst="rect">
            <a:avLst/>
          </a:prstGeom>
        </p:spPr>
      </p:pic>
      <p:pic>
        <p:nvPicPr>
          <p:cNvPr id="7" name="Picture 6"/>
          <p:cNvPicPr>
            <a:picLocks noChangeAspect="1"/>
          </p:cNvPicPr>
          <p:nvPr/>
        </p:nvPicPr>
        <p:blipFill rotWithShape="1">
          <a:blip r:embed="rId3"/>
          <a:srcRect b="32390"/>
          <a:stretch>
            <a:fillRect/>
          </a:stretch>
        </p:blipFill>
        <p:spPr>
          <a:xfrm>
            <a:off x="1248044" y="5269415"/>
            <a:ext cx="1879600" cy="352043"/>
          </a:xfrm>
          <a:prstGeom prst="rect">
            <a:avLst/>
          </a:prstGeom>
        </p:spPr>
      </p:pic>
      <p:pic>
        <p:nvPicPr>
          <p:cNvPr id="8" name="Picture 7"/>
          <p:cNvPicPr>
            <a:picLocks noChangeAspect="1"/>
          </p:cNvPicPr>
          <p:nvPr/>
        </p:nvPicPr>
        <p:blipFill rotWithShape="1">
          <a:blip r:embed="rId3"/>
          <a:srcRect b="32390"/>
          <a:stretch>
            <a:fillRect/>
          </a:stretch>
        </p:blipFill>
        <p:spPr>
          <a:xfrm>
            <a:off x="2035874" y="5785688"/>
            <a:ext cx="1879600" cy="35204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61114" y="2192690"/>
            <a:ext cx="3077430" cy="2664206"/>
          </a:xfrm>
          <a:prstGeom prst="rect">
            <a:avLst/>
          </a:prstGeom>
        </p:spPr>
      </p:pic>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等线" panose="02010600030101010101" pitchFamily="2" charset="-122"/>
                <a:ea typeface="等线" panose="02010600030101010101" pitchFamily="2" charset="-122"/>
              </a:rPr>
              <a:t>设</a:t>
            </a:r>
            <a:r>
              <a:rPr lang="ja-JP" altLang="en-US">
                <a:latin typeface="等线" panose="02010600030101010101" pitchFamily="2" charset="-122"/>
                <a:ea typeface="等线" panose="02010600030101010101" pitchFamily="2" charset="-122"/>
              </a:rPr>
              <a:t>有图上所示马尔可夫链</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其转移概率矩阵为</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求其平稳分布 </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4"/>
          <a:stretch>
            <a:fillRect/>
          </a:stretch>
        </p:blipFill>
        <p:spPr>
          <a:xfrm>
            <a:off x="2792171" y="2673350"/>
            <a:ext cx="2578100" cy="15113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设平稳分布为 </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则由式 </a:t>
            </a:r>
            <a:r>
              <a:rPr lang="en-US" altLang="ja-JP" dirty="0">
                <a:latin typeface="等线" panose="02010600030101010101" pitchFamily="2" charset="-122"/>
                <a:ea typeface="等线" panose="02010600030101010101" pitchFamily="2" charset="-122"/>
              </a:rPr>
              <a:t>(19.16)∼</a:t>
            </a:r>
            <a:r>
              <a:rPr lang="ja-JP" altLang="en-US">
                <a:latin typeface="等线" panose="02010600030101010101" pitchFamily="2" charset="-122"/>
                <a:ea typeface="等线" panose="02010600030101010101" pitchFamily="2" charset="-122"/>
              </a:rPr>
              <a:t>式 </a:t>
            </a:r>
            <a:r>
              <a:rPr lang="en-US" altLang="ja-JP" dirty="0">
                <a:latin typeface="等线" panose="02010600030101010101" pitchFamily="2" charset="-122"/>
                <a:ea typeface="等线" panose="02010600030101010101" pitchFamily="2" charset="-122"/>
              </a:rPr>
              <a:t>(19.18) </a:t>
            </a:r>
            <a:r>
              <a:rPr lang="ja-JP" altLang="en-US">
                <a:latin typeface="等线" panose="02010600030101010101" pitchFamily="2" charset="-122"/>
                <a:ea typeface="等线" panose="02010600030101010101" pitchFamily="2" charset="-122"/>
              </a:rPr>
              <a:t>有</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解方程组</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得到唯一的平稳分布 </a:t>
            </a: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435350" y="2247397"/>
            <a:ext cx="1754836" cy="308101"/>
          </a:xfrm>
          <a:prstGeom prst="rect">
            <a:avLst/>
          </a:prstGeom>
        </p:spPr>
      </p:pic>
      <p:pic>
        <p:nvPicPr>
          <p:cNvPr id="6" name="Picture 5"/>
          <p:cNvPicPr>
            <a:picLocks noChangeAspect="1"/>
          </p:cNvPicPr>
          <p:nvPr/>
        </p:nvPicPr>
        <p:blipFill>
          <a:blip r:embed="rId4"/>
          <a:stretch>
            <a:fillRect/>
          </a:stretch>
        </p:blipFill>
        <p:spPr>
          <a:xfrm>
            <a:off x="4845803" y="2826836"/>
            <a:ext cx="2500394" cy="2781338"/>
          </a:xfrm>
          <a:prstGeom prst="rect">
            <a:avLst/>
          </a:prstGeom>
        </p:spPr>
      </p:pic>
      <p:pic>
        <p:nvPicPr>
          <p:cNvPr id="7" name="Picture 6"/>
          <p:cNvPicPr>
            <a:picLocks noChangeAspect="1"/>
          </p:cNvPicPr>
          <p:nvPr/>
        </p:nvPicPr>
        <p:blipFill>
          <a:blip r:embed="rId5"/>
          <a:stretch>
            <a:fillRect/>
          </a:stretch>
        </p:blipFill>
        <p:spPr>
          <a:xfrm>
            <a:off x="6392082" y="5762993"/>
            <a:ext cx="2476500" cy="50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51568" y="1516555"/>
            <a:ext cx="4113637" cy="2852737"/>
          </a:xfrm>
        </p:spPr>
        <p:txBody>
          <a:bodyPr/>
          <a:lstStyle/>
          <a:p>
            <a:r>
              <a:rPr lang="ja-JP" altLang="en-US" dirty="0">
                <a:latin typeface="等线" panose="02010600030101010101" pitchFamily="2" charset="-122"/>
                <a:ea typeface="等线" panose="02010600030101010101" pitchFamily="2" charset="-122"/>
              </a:rPr>
              <a:t>蒙特卡罗法</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设有图上所示马尔可夫链，其转移概率分布如下，求其平稳分布。 </a:t>
            </a: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5245100" y="2692400"/>
            <a:ext cx="1701800" cy="1473200"/>
          </a:xfrm>
          <a:prstGeom prst="rect">
            <a:avLst/>
          </a:prstGeom>
        </p:spPr>
      </p:pic>
      <p:pic>
        <p:nvPicPr>
          <p:cNvPr id="5" name="Picture 4"/>
          <p:cNvPicPr>
            <a:picLocks noChangeAspect="1"/>
          </p:cNvPicPr>
          <p:nvPr/>
        </p:nvPicPr>
        <p:blipFill>
          <a:blip r:embed="rId4"/>
          <a:stretch>
            <a:fillRect/>
          </a:stretch>
        </p:blipFill>
        <p:spPr>
          <a:xfrm>
            <a:off x="3911600" y="4464552"/>
            <a:ext cx="4368800" cy="1968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这个马尔可夫链的平稳分布并不唯一</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等皆为其平稳分布。 </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马尔可夫链可能存在唯一平稳分布</a:t>
            </a:r>
            <a:r>
              <a:rPr lang="zh-CN" altLang="en-US" dirty="0">
                <a:latin typeface="等线" panose="02010600030101010101" pitchFamily="2" charset="-122"/>
                <a:ea typeface="等线" panose="02010600030101010101" pitchFamily="2" charset="-122"/>
              </a:rPr>
              <a:t>，无穷多个平稳分布，或不存在平稳分布</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235450" y="3073400"/>
            <a:ext cx="3721100" cy="355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连续状态马尔可夫链 </a:t>
            </a: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连续状态马尔可夫链</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，随机变量</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定义在连续状态空间</a:t>
            </a:r>
            <a:r>
              <a:rPr lang="en-GB" altLang="ja-JP" dirty="0">
                <a:latin typeface="等线" panose="02010600030101010101" pitchFamily="2" charset="-122"/>
                <a:ea typeface="等线" panose="02010600030101010101" pitchFamily="2" charset="-122"/>
              </a:rPr>
              <a:t>S</a:t>
            </a:r>
          </a:p>
          <a:p>
            <a:r>
              <a:rPr lang="ja-JP" altLang="en-US">
                <a:latin typeface="等线" panose="02010600030101010101" pitchFamily="2" charset="-122"/>
                <a:ea typeface="等线" panose="02010600030101010101" pitchFamily="2" charset="-122"/>
              </a:rPr>
              <a:t>转移概率分布由概率转移核或转移核</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transition kernel</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表示。</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 设</a:t>
            </a:r>
            <a:r>
              <a:rPr lang="en-GB" altLang="ja-JP" dirty="0">
                <a:latin typeface="等线" panose="02010600030101010101" pitchFamily="2" charset="-122"/>
                <a:ea typeface="等线" panose="02010600030101010101" pitchFamily="2" charset="-122"/>
              </a:rPr>
              <a:t>S</a:t>
            </a:r>
            <a:r>
              <a:rPr lang="ja-JP" altLang="en-US">
                <a:latin typeface="等线" panose="02010600030101010101" pitchFamily="2" charset="-122"/>
                <a:ea typeface="等线" panose="02010600030101010101" pitchFamily="2" charset="-122"/>
              </a:rPr>
              <a:t>是连续状态空间，对任意的</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定义为</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其中</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是概率密度函数，满足</a:t>
            </a:r>
            <a:r>
              <a:rPr lang="en-GB" altLang="ja-JP" dirty="0">
                <a:latin typeface="等线" panose="02010600030101010101" pitchFamily="2" charset="-122"/>
                <a:ea typeface="等线" panose="02010600030101010101" pitchFamily="2" charset="-122"/>
              </a:rPr>
              <a:t>			</a:t>
            </a:r>
          </a:p>
        </p:txBody>
      </p:sp>
      <p:pic>
        <p:nvPicPr>
          <p:cNvPr id="5" name="Picture 4"/>
          <p:cNvPicPr>
            <a:picLocks noChangeAspect="1"/>
          </p:cNvPicPr>
          <p:nvPr/>
        </p:nvPicPr>
        <p:blipFill>
          <a:blip r:embed="rId3"/>
          <a:stretch>
            <a:fillRect/>
          </a:stretch>
        </p:blipFill>
        <p:spPr>
          <a:xfrm>
            <a:off x="4617418" y="2341140"/>
            <a:ext cx="2616200" cy="228600"/>
          </a:xfrm>
          <a:prstGeom prst="rect">
            <a:avLst/>
          </a:prstGeom>
        </p:spPr>
      </p:pic>
      <p:pic>
        <p:nvPicPr>
          <p:cNvPr id="6" name="Picture 5"/>
          <p:cNvPicPr>
            <a:picLocks noChangeAspect="1"/>
          </p:cNvPicPr>
          <p:nvPr/>
        </p:nvPicPr>
        <p:blipFill>
          <a:blip r:embed="rId4"/>
          <a:stretch>
            <a:fillRect/>
          </a:stretch>
        </p:blipFill>
        <p:spPr>
          <a:xfrm>
            <a:off x="9196736" y="2239540"/>
            <a:ext cx="1816100" cy="330200"/>
          </a:xfrm>
          <a:prstGeom prst="rect">
            <a:avLst/>
          </a:prstGeom>
        </p:spPr>
      </p:pic>
      <p:grpSp>
        <p:nvGrpSpPr>
          <p:cNvPr id="9" name="Group 8"/>
          <p:cNvGrpSpPr/>
          <p:nvPr/>
        </p:nvGrpSpPr>
        <p:grpSpPr>
          <a:xfrm>
            <a:off x="4921250" y="4776445"/>
            <a:ext cx="2349500" cy="635000"/>
            <a:chOff x="4921250" y="4147053"/>
            <a:chExt cx="2349500" cy="635000"/>
          </a:xfrm>
        </p:grpSpPr>
        <p:pic>
          <p:nvPicPr>
            <p:cNvPr id="7" name="Picture 6"/>
            <p:cNvPicPr>
              <a:picLocks noChangeAspect="1"/>
            </p:cNvPicPr>
            <p:nvPr/>
          </p:nvPicPr>
          <p:blipFill>
            <a:blip r:embed="rId5"/>
            <a:stretch>
              <a:fillRect/>
            </a:stretch>
          </p:blipFill>
          <p:spPr>
            <a:xfrm>
              <a:off x="4921250" y="4147053"/>
              <a:ext cx="2349500" cy="635000"/>
            </a:xfrm>
            <a:prstGeom prst="rect">
              <a:avLst/>
            </a:prstGeom>
          </p:spPr>
        </p:pic>
        <p:pic>
          <p:nvPicPr>
            <p:cNvPr id="8" name="Picture 7"/>
            <p:cNvPicPr>
              <a:picLocks noChangeAspect="1"/>
            </p:cNvPicPr>
            <p:nvPr/>
          </p:nvPicPr>
          <p:blipFill>
            <a:blip r:embed="rId6"/>
            <a:stretch>
              <a:fillRect/>
            </a:stretch>
          </p:blipFill>
          <p:spPr>
            <a:xfrm>
              <a:off x="4921250" y="4552571"/>
              <a:ext cx="1001878" cy="228600"/>
            </a:xfrm>
            <a:prstGeom prst="rect">
              <a:avLst/>
            </a:prstGeom>
          </p:spPr>
        </p:pic>
      </p:grpSp>
      <p:pic>
        <p:nvPicPr>
          <p:cNvPr id="10" name="Picture 9"/>
          <p:cNvPicPr>
            <a:picLocks noChangeAspect="1"/>
          </p:cNvPicPr>
          <p:nvPr/>
        </p:nvPicPr>
        <p:blipFill>
          <a:blip r:embed="rId7"/>
          <a:stretch>
            <a:fillRect/>
          </a:stretch>
        </p:blipFill>
        <p:spPr>
          <a:xfrm>
            <a:off x="6131625" y="4243408"/>
            <a:ext cx="1295400" cy="228600"/>
          </a:xfrm>
          <a:prstGeom prst="rect">
            <a:avLst/>
          </a:prstGeom>
        </p:spPr>
      </p:pic>
      <p:pic>
        <p:nvPicPr>
          <p:cNvPr id="11" name="Picture 10"/>
          <p:cNvPicPr>
            <a:picLocks noChangeAspect="1"/>
          </p:cNvPicPr>
          <p:nvPr/>
        </p:nvPicPr>
        <p:blipFill rotWithShape="1">
          <a:blip r:embed="rId8"/>
          <a:srcRect l="8734" t="24702"/>
          <a:stretch>
            <a:fillRect/>
          </a:stretch>
        </p:blipFill>
        <p:spPr>
          <a:xfrm>
            <a:off x="1911927" y="5785072"/>
            <a:ext cx="822944" cy="267759"/>
          </a:xfrm>
          <a:prstGeom prst="rect">
            <a:avLst/>
          </a:prstGeom>
        </p:spPr>
      </p:pic>
      <p:pic>
        <p:nvPicPr>
          <p:cNvPr id="12" name="Picture 11"/>
          <p:cNvPicPr>
            <a:picLocks noChangeAspect="1"/>
          </p:cNvPicPr>
          <p:nvPr/>
        </p:nvPicPr>
        <p:blipFill>
          <a:blip r:embed="rId9"/>
          <a:stretch>
            <a:fillRect/>
          </a:stretch>
        </p:blipFill>
        <p:spPr>
          <a:xfrm>
            <a:off x="6440468" y="5557351"/>
            <a:ext cx="4203700" cy="647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连续状态马尔可夫链 </a:t>
            </a:r>
          </a:p>
        </p:txBody>
      </p:sp>
      <p:sp>
        <p:nvSpPr>
          <p:cNvPr id="3" name="内容占位符 2"/>
          <p:cNvSpPr>
            <a:spLocks noGrp="1"/>
          </p:cNvSpPr>
          <p:nvPr>
            <p:ph idx="1"/>
          </p:nvPr>
        </p:nvSpPr>
        <p:spPr>
          <a:xfrm>
            <a:off x="838200" y="2199230"/>
            <a:ext cx="10978588" cy="4351338"/>
          </a:xfrm>
        </p:spPr>
        <p:txBody>
          <a:bodyPr>
            <a:normAutofit/>
          </a:bodyPr>
          <a:lstStyle/>
          <a:p>
            <a:r>
              <a:rPr lang="ja-JP" altLang="en-GB">
                <a:latin typeface="等线" panose="02010600030101010101" pitchFamily="2" charset="-122"/>
                <a:ea typeface="等线" panose="02010600030101010101" pitchFamily="2" charset="-122"/>
              </a:rPr>
              <a:t>转移核</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表示从</a:t>
            </a:r>
            <a:r>
              <a:rPr lang="zh-CN" altLang="en-US" dirty="0">
                <a:latin typeface="等线" panose="02010600030101010101" pitchFamily="2" charset="-122"/>
                <a:ea typeface="等线" panose="02010600030101010101" pitchFamily="2" charset="-122"/>
              </a:rPr>
              <a:t> </a:t>
            </a:r>
            <a:r>
              <a:rPr lang="en-US" altLang="ja-JP" dirty="0">
                <a:latin typeface="等线" panose="02010600030101010101" pitchFamily="2" charset="-122"/>
                <a:ea typeface="等线" panose="02010600030101010101" pitchFamily="2" charset="-122"/>
              </a:rPr>
              <a:t>x</a:t>
            </a:r>
            <a:r>
              <a:rPr lang="zh-CN" altLang="en-US" dirty="0">
                <a:latin typeface="等线" panose="02010600030101010101" pitchFamily="2" charset="-122"/>
                <a:ea typeface="等线" panose="02010600030101010101" pitchFamily="2" charset="-122"/>
              </a:rPr>
              <a:t> </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 </a:t>
            </a:r>
            <a:r>
              <a:rPr lang="en-US" altLang="zh-CN" dirty="0">
                <a:latin typeface="等线" panose="02010600030101010101" pitchFamily="2" charset="-122"/>
                <a:ea typeface="等线" panose="02010600030101010101" pitchFamily="2" charset="-122"/>
              </a:rPr>
              <a:t>A</a:t>
            </a:r>
            <a:r>
              <a:rPr lang="ja-JP" altLang="en-US">
                <a:latin typeface="等线" panose="02010600030101010101" pitchFamily="2" charset="-122"/>
                <a:ea typeface="等线" panose="02010600030101010101" pitchFamily="2" charset="-122"/>
              </a:rPr>
              <a:t>的转移概率</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有时也将概率密度函数</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称为转移核</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若马尔可夫链的状态空间</a:t>
            </a:r>
            <a:r>
              <a:rPr lang="en-GB" altLang="ja-JP" dirty="0">
                <a:latin typeface="等线" panose="02010600030101010101" pitchFamily="2" charset="-122"/>
                <a:ea typeface="等线" panose="02010600030101010101" pitchFamily="2" charset="-122"/>
              </a:rPr>
              <a:t>S</a:t>
            </a:r>
            <a:r>
              <a:rPr lang="ja-JP" altLang="en-US">
                <a:latin typeface="等线" panose="02010600030101010101" pitchFamily="2" charset="-122"/>
                <a:ea typeface="等线" panose="02010600030101010101" pitchFamily="2" charset="-122"/>
              </a:rPr>
              <a:t>上的概率分布</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满足条件</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则称分部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为该马尔可夫链的平稳分布</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等价地</a:t>
            </a:r>
            <a:r>
              <a:rPr lang="zh-CN" altLang="en-US" dirty="0">
                <a:latin typeface="等线" panose="02010600030101010101" pitchFamily="2" charset="-122"/>
                <a:ea typeface="等线" panose="02010600030101010101" pitchFamily="2" charset="-122"/>
              </a:rPr>
              <a:t>，</a:t>
            </a:r>
            <a:r>
              <a:rPr lang="en-GB"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或写为</a:t>
            </a:r>
            <a:endParaRPr lang="en-GB" altLang="zh-CN" dirty="0">
              <a:latin typeface="等线" panose="02010600030101010101" pitchFamily="2" charset="-122"/>
              <a:ea typeface="等线" panose="02010600030101010101" pitchFamily="2" charset="-122"/>
            </a:endParaRPr>
          </a:p>
          <a:p>
            <a:pPr marL="0" indent="0">
              <a:buNone/>
            </a:pPr>
            <a:r>
              <a:rPr lang="en-GB" altLang="zh-CN" dirty="0">
                <a:latin typeface="等线" panose="02010600030101010101" pitchFamily="2" charset="-122"/>
                <a:ea typeface="等线" panose="02010600030101010101" pitchFamily="2" charset="-122"/>
              </a:rPr>
              <a:t>							</a:t>
            </a:r>
          </a:p>
        </p:txBody>
      </p:sp>
      <p:pic>
        <p:nvPicPr>
          <p:cNvPr id="4" name="Picture 3"/>
          <p:cNvPicPr>
            <a:picLocks noChangeAspect="1"/>
          </p:cNvPicPr>
          <p:nvPr/>
        </p:nvPicPr>
        <p:blipFill>
          <a:blip r:embed="rId3"/>
          <a:stretch>
            <a:fillRect/>
          </a:stretch>
        </p:blipFill>
        <p:spPr>
          <a:xfrm>
            <a:off x="2282207" y="2267513"/>
            <a:ext cx="787400" cy="279400"/>
          </a:xfrm>
          <a:prstGeom prst="rect">
            <a:avLst/>
          </a:prstGeom>
        </p:spPr>
      </p:pic>
      <p:pic>
        <p:nvPicPr>
          <p:cNvPr id="5" name="Picture 4"/>
          <p:cNvPicPr>
            <a:picLocks noChangeAspect="1"/>
          </p:cNvPicPr>
          <p:nvPr/>
        </p:nvPicPr>
        <p:blipFill>
          <a:blip r:embed="rId4"/>
          <a:stretch>
            <a:fillRect/>
          </a:stretch>
        </p:blipFill>
        <p:spPr>
          <a:xfrm>
            <a:off x="3969313" y="2704935"/>
            <a:ext cx="3327400" cy="355600"/>
          </a:xfrm>
          <a:prstGeom prst="rect">
            <a:avLst/>
          </a:prstGeom>
        </p:spPr>
      </p:pic>
      <p:pic>
        <p:nvPicPr>
          <p:cNvPr id="6" name="Picture 5"/>
          <p:cNvPicPr>
            <a:picLocks noChangeAspect="1"/>
          </p:cNvPicPr>
          <p:nvPr/>
        </p:nvPicPr>
        <p:blipFill rotWithShape="1">
          <a:blip r:embed="rId5"/>
          <a:srcRect l="8734" t="24702"/>
          <a:stretch>
            <a:fillRect/>
          </a:stretch>
        </p:blipFill>
        <p:spPr>
          <a:xfrm>
            <a:off x="4810069" y="3295120"/>
            <a:ext cx="822944" cy="267759"/>
          </a:xfrm>
          <a:prstGeom prst="rect">
            <a:avLst/>
          </a:prstGeom>
        </p:spPr>
      </p:pic>
      <p:pic>
        <p:nvPicPr>
          <p:cNvPr id="7" name="Picture 6"/>
          <p:cNvPicPr>
            <a:picLocks noChangeAspect="1"/>
          </p:cNvPicPr>
          <p:nvPr/>
        </p:nvPicPr>
        <p:blipFill>
          <a:blip r:embed="rId6"/>
          <a:stretch>
            <a:fillRect/>
          </a:stretch>
        </p:blipFill>
        <p:spPr>
          <a:xfrm>
            <a:off x="7497370" y="4331203"/>
            <a:ext cx="546100" cy="266700"/>
          </a:xfrm>
          <a:prstGeom prst="rect">
            <a:avLst/>
          </a:prstGeom>
        </p:spPr>
      </p:pic>
      <p:pic>
        <p:nvPicPr>
          <p:cNvPr id="8" name="Picture 7"/>
          <p:cNvPicPr>
            <a:picLocks noChangeAspect="1"/>
          </p:cNvPicPr>
          <p:nvPr/>
        </p:nvPicPr>
        <p:blipFill rotWithShape="1">
          <a:blip r:embed="rId7"/>
          <a:srcRect t="20111" b="10283"/>
          <a:stretch>
            <a:fillRect/>
          </a:stretch>
        </p:blipFill>
        <p:spPr>
          <a:xfrm>
            <a:off x="3405441" y="4694224"/>
            <a:ext cx="3632200" cy="548069"/>
          </a:xfrm>
          <a:prstGeom prst="rect">
            <a:avLst/>
          </a:prstGeom>
        </p:spPr>
      </p:pic>
      <p:pic>
        <p:nvPicPr>
          <p:cNvPr id="9" name="Picture 8"/>
          <p:cNvPicPr>
            <a:picLocks noChangeAspect="1"/>
          </p:cNvPicPr>
          <p:nvPr/>
        </p:nvPicPr>
        <p:blipFill>
          <a:blip r:embed="rId6"/>
          <a:stretch>
            <a:fillRect/>
          </a:stretch>
        </p:blipFill>
        <p:spPr>
          <a:xfrm>
            <a:off x="2675907" y="5369450"/>
            <a:ext cx="546100" cy="266700"/>
          </a:xfrm>
          <a:prstGeom prst="rect">
            <a:avLst/>
          </a:prstGeom>
        </p:spPr>
      </p:pic>
      <p:pic>
        <p:nvPicPr>
          <p:cNvPr id="10" name="Picture 9"/>
          <p:cNvPicPr>
            <a:picLocks noChangeAspect="1"/>
          </p:cNvPicPr>
          <p:nvPr/>
        </p:nvPicPr>
        <p:blipFill>
          <a:blip r:embed="rId8"/>
          <a:stretch>
            <a:fillRect/>
          </a:stretch>
        </p:blipFill>
        <p:spPr>
          <a:xfrm>
            <a:off x="3405441" y="5840186"/>
            <a:ext cx="3924300" cy="723900"/>
          </a:xfrm>
          <a:prstGeom prst="rect">
            <a:avLst/>
          </a:prstGeom>
        </p:spPr>
      </p:pic>
      <p:pic>
        <p:nvPicPr>
          <p:cNvPr id="11" name="Picture 10"/>
          <p:cNvPicPr>
            <a:picLocks noChangeAspect="1"/>
          </p:cNvPicPr>
          <p:nvPr/>
        </p:nvPicPr>
        <p:blipFill>
          <a:blip r:embed="rId9"/>
          <a:stretch>
            <a:fillRect/>
          </a:stretch>
        </p:blipFill>
        <p:spPr>
          <a:xfrm>
            <a:off x="9271000" y="5263074"/>
            <a:ext cx="965200" cy="4699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a:t>
            </a:r>
            <a:r>
              <a:rPr lang="ja-JP" altLang="en-US">
                <a:latin typeface="等线" panose="02010600030101010101" pitchFamily="2" charset="-122"/>
                <a:ea typeface="等线" panose="02010600030101010101" pitchFamily="2" charset="-122"/>
              </a:rPr>
              <a:t>的性质</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直观上，一个不可约的马尔可夫链，从任意状态出发，当经过充分长时间后，可以到达任意状态</a:t>
            </a: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1377434" y="2393448"/>
            <a:ext cx="9437131" cy="257883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838200" y="2199230"/>
            <a:ext cx="10515600" cy="4351338"/>
          </a:xfrm>
        </p:spPr>
        <p:txBody>
          <a:bodyPr>
            <a:normAutofit lnSpcReduction="10000"/>
          </a:bodyPr>
          <a:lstStyle/>
          <a:p>
            <a:r>
              <a:rPr lang="ja-JP" altLang="en-GB">
                <a:latin typeface="等线" panose="02010600030101010101" pitchFamily="2" charset="-122"/>
                <a:ea typeface="等线" panose="02010600030101010101" pitchFamily="2" charset="-122"/>
              </a:rPr>
              <a:t>图上</a:t>
            </a:r>
            <a:r>
              <a:rPr lang="ja-JP" altLang="en-US">
                <a:latin typeface="等线" panose="02010600030101010101" pitchFamily="2" charset="-122"/>
                <a:ea typeface="等线" panose="02010600030101010101" pitchFamily="2" charset="-122"/>
              </a:rPr>
              <a:t>所示马尔可夫链是可约的</a:t>
            </a:r>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pPr marL="0" indent="0">
              <a:buNone/>
            </a:pPr>
            <a:endParaRPr lang="en-US"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转移概率矩阵</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平稳分布</a:t>
            </a:r>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此马尔可夫链，转移到状态 </a:t>
            </a:r>
            <a:r>
              <a:rPr lang="en-US" altLang="ja-JP" dirty="0">
                <a:latin typeface="等线" panose="02010600030101010101" pitchFamily="2" charset="-122"/>
                <a:ea typeface="等线" panose="02010600030101010101" pitchFamily="2" charset="-122"/>
              </a:rPr>
              <a:t>3 </a:t>
            </a:r>
            <a:r>
              <a:rPr lang="ja-JP" altLang="en-US">
                <a:latin typeface="等线" panose="02010600030101010101" pitchFamily="2" charset="-122"/>
                <a:ea typeface="等线" panose="02010600030101010101" pitchFamily="2" charset="-122"/>
              </a:rPr>
              <a:t>后，就在该状态上循环跳转， 不能到达状态 </a:t>
            </a:r>
            <a:r>
              <a:rPr lang="en-US" altLang="ja-JP" dirty="0">
                <a:latin typeface="等线" panose="02010600030101010101" pitchFamily="2" charset="-122"/>
                <a:ea typeface="等线" panose="02010600030101010101" pitchFamily="2" charset="-122"/>
              </a:rPr>
              <a:t>1 </a:t>
            </a:r>
            <a:r>
              <a:rPr lang="ja-JP" altLang="en-US">
                <a:latin typeface="等线" panose="02010600030101010101" pitchFamily="2" charset="-122"/>
                <a:ea typeface="等线" panose="02010600030101010101" pitchFamily="2" charset="-122"/>
              </a:rPr>
              <a:t>和状态 </a:t>
            </a:r>
            <a:r>
              <a:rPr lang="en-US" altLang="ja-JP" dirty="0">
                <a:latin typeface="等线" panose="02010600030101010101" pitchFamily="2" charset="-122"/>
                <a:ea typeface="等线" panose="02010600030101010101" pitchFamily="2" charset="-122"/>
              </a:rPr>
              <a:t>2</a:t>
            </a:r>
            <a:r>
              <a:rPr lang="ja-JP" altLang="en-US">
                <a:latin typeface="等线" panose="02010600030101010101" pitchFamily="2" charset="-122"/>
                <a:ea typeface="等线" panose="02010600030101010101" pitchFamily="2" charset="-122"/>
              </a:rPr>
              <a:t>，最终停留在状态 </a:t>
            </a:r>
            <a:r>
              <a:rPr lang="en-US" altLang="ja-JP" dirty="0">
                <a:latin typeface="等线" panose="02010600030101010101" pitchFamily="2" charset="-122"/>
                <a:ea typeface="等线" panose="02010600030101010101" pitchFamily="2" charset="-122"/>
              </a:rPr>
              <a:t>3 </a:t>
            </a:r>
          </a:p>
          <a:p>
            <a:endParaRPr lang="ja-JP" altLang="en-US">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6405722" y="2048925"/>
            <a:ext cx="3643706" cy="1707986"/>
          </a:xfrm>
          <a:prstGeom prst="rect">
            <a:avLst/>
          </a:prstGeom>
        </p:spPr>
      </p:pic>
      <p:pic>
        <p:nvPicPr>
          <p:cNvPr id="5" name="Picture 4"/>
          <p:cNvPicPr>
            <a:picLocks noChangeAspect="1"/>
          </p:cNvPicPr>
          <p:nvPr/>
        </p:nvPicPr>
        <p:blipFill>
          <a:blip r:embed="rId4"/>
          <a:stretch>
            <a:fillRect/>
          </a:stretch>
        </p:blipFill>
        <p:spPr>
          <a:xfrm>
            <a:off x="3383148" y="3670049"/>
            <a:ext cx="1625600" cy="1409700"/>
          </a:xfrm>
          <a:prstGeom prst="rect">
            <a:avLst/>
          </a:prstGeom>
        </p:spPr>
      </p:pic>
      <p:pic>
        <p:nvPicPr>
          <p:cNvPr id="6" name="Picture 5"/>
          <p:cNvPicPr>
            <a:picLocks noChangeAspect="1"/>
          </p:cNvPicPr>
          <p:nvPr/>
        </p:nvPicPr>
        <p:blipFill>
          <a:blip r:embed="rId5"/>
          <a:stretch>
            <a:fillRect/>
          </a:stretch>
        </p:blipFill>
        <p:spPr>
          <a:xfrm>
            <a:off x="7025079" y="3977238"/>
            <a:ext cx="1651000" cy="4191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a:t>
            </a:r>
            <a:r>
              <a:rPr lang="ja-JP" altLang="en-US">
                <a:latin typeface="等线" panose="02010600030101010101" pitchFamily="2" charset="-122"/>
                <a:ea typeface="等线" panose="02010600030101010101" pitchFamily="2" charset="-122"/>
              </a:rPr>
              <a:t>的性质</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直观上，一个非周期性的马尔可夫链，不存在一个状态，从这一个状态出发，再返回到这个状态时所经历的时间长呈一定的周期性</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1778000" y="2591343"/>
            <a:ext cx="9100432" cy="368300"/>
          </a:xfrm>
          <a:prstGeom prst="rect">
            <a:avLst/>
          </a:prstGeom>
        </p:spPr>
      </p:pic>
      <p:pic>
        <p:nvPicPr>
          <p:cNvPr id="5" name="Picture 4"/>
          <p:cNvPicPr>
            <a:picLocks noChangeAspect="1"/>
          </p:cNvPicPr>
          <p:nvPr/>
        </p:nvPicPr>
        <p:blipFill>
          <a:blip r:embed="rId4"/>
          <a:stretch>
            <a:fillRect/>
          </a:stretch>
        </p:blipFill>
        <p:spPr>
          <a:xfrm>
            <a:off x="1778000" y="2959643"/>
            <a:ext cx="9100432" cy="119108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图上所示的马尔可夫链是周期的</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grpSp>
        <p:nvGrpSpPr>
          <p:cNvPr id="7" name="Group 6"/>
          <p:cNvGrpSpPr/>
          <p:nvPr/>
        </p:nvGrpSpPr>
        <p:grpSpPr>
          <a:xfrm>
            <a:off x="3895217" y="3416049"/>
            <a:ext cx="3759200" cy="1917700"/>
            <a:chOff x="3923792" y="2781046"/>
            <a:chExt cx="3759200" cy="1917700"/>
          </a:xfrm>
        </p:grpSpPr>
        <p:pic>
          <p:nvPicPr>
            <p:cNvPr id="4" name="Picture 3"/>
            <p:cNvPicPr>
              <a:picLocks noChangeAspect="1"/>
            </p:cNvPicPr>
            <p:nvPr/>
          </p:nvPicPr>
          <p:blipFill>
            <a:blip r:embed="rId3"/>
            <a:stretch>
              <a:fillRect/>
            </a:stretch>
          </p:blipFill>
          <p:spPr>
            <a:xfrm>
              <a:off x="3923792" y="2781046"/>
              <a:ext cx="3759200" cy="1917700"/>
            </a:xfrm>
            <a:prstGeom prst="rect">
              <a:avLst/>
            </a:prstGeom>
          </p:spPr>
        </p:pic>
        <p:pic>
          <p:nvPicPr>
            <p:cNvPr id="5" name="Picture 4"/>
            <p:cNvPicPr>
              <a:picLocks noChangeAspect="1"/>
            </p:cNvPicPr>
            <p:nvPr/>
          </p:nvPicPr>
          <p:blipFill>
            <a:blip r:embed="rId4"/>
            <a:stretch>
              <a:fillRect/>
            </a:stretch>
          </p:blipFill>
          <p:spPr>
            <a:xfrm>
              <a:off x="7276592" y="3876246"/>
              <a:ext cx="406400" cy="736600"/>
            </a:xfrm>
            <a:prstGeom prst="rect">
              <a:avLst/>
            </a:prstGeom>
          </p:spPr>
        </p:pic>
        <p:pic>
          <p:nvPicPr>
            <p:cNvPr id="6" name="Picture 5"/>
            <p:cNvPicPr>
              <a:picLocks noChangeAspect="1"/>
            </p:cNvPicPr>
            <p:nvPr/>
          </p:nvPicPr>
          <p:blipFill>
            <a:blip r:embed="rId4"/>
            <a:stretch>
              <a:fillRect/>
            </a:stretch>
          </p:blipFill>
          <p:spPr>
            <a:xfrm>
              <a:off x="7476881" y="3422046"/>
              <a:ext cx="206111" cy="736600"/>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dirty="0">
                <a:latin typeface="等线" panose="02010600030101010101" pitchFamily="2" charset="-122"/>
                <a:ea typeface="等线" panose="02010600030101010101" pitchFamily="2" charset="-122"/>
              </a:rPr>
              <a:t>转移概率矩阵</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其平稳分布是</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GB"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此马尔可夫链从每个状态出发，返回该状态</a:t>
            </a:r>
            <a:r>
              <a:rPr lang="ja-JP" altLang="en-US" dirty="0" smtClean="0">
                <a:latin typeface="等线" panose="02010600030101010101" pitchFamily="2" charset="-122"/>
                <a:ea typeface="等线" panose="02010600030101010101" pitchFamily="2" charset="-122"/>
              </a:rPr>
              <a:t>的时刻</a:t>
            </a:r>
            <a:r>
              <a:rPr lang="ja-JP" altLang="en-US" dirty="0">
                <a:latin typeface="等线" panose="02010600030101010101" pitchFamily="2" charset="-122"/>
                <a:ea typeface="等线" panose="02010600030101010101" pitchFamily="2" charset="-122"/>
              </a:rPr>
              <a:t>都是</a:t>
            </a:r>
            <a:r>
              <a:rPr lang="en-US" altLang="ja-JP" dirty="0">
                <a:latin typeface="等线" panose="02010600030101010101" pitchFamily="2" charset="-122"/>
                <a:ea typeface="等线" panose="02010600030101010101" pitchFamily="2" charset="-122"/>
              </a:rPr>
              <a:t>3</a:t>
            </a:r>
            <a:r>
              <a:rPr lang="ja-JP" altLang="en-US" dirty="0">
                <a:latin typeface="等线" panose="02010600030101010101" pitchFamily="2" charset="-122"/>
                <a:ea typeface="等线" panose="02010600030101010101" pitchFamily="2" charset="-122"/>
              </a:rPr>
              <a:t>的倍数，</a:t>
            </a:r>
            <a:r>
              <a:rPr lang="en-US" altLang="ja-JP" dirty="0">
                <a:latin typeface="等线" panose="02010600030101010101" pitchFamily="2" charset="-122"/>
                <a:ea typeface="等线" panose="02010600030101010101" pitchFamily="2" charset="-122"/>
              </a:rPr>
              <a:t>{3,6,9}</a:t>
            </a:r>
            <a:r>
              <a:rPr lang="ja-JP" altLang="en-US" dirty="0">
                <a:latin typeface="等线" panose="02010600030101010101" pitchFamily="2" charset="-122"/>
                <a:ea typeface="等线" panose="02010600030101010101" pitchFamily="2" charset="-122"/>
              </a:rPr>
              <a:t>，具有周期性，最终停留在每个状态的概率都为</a:t>
            </a:r>
            <a:r>
              <a:rPr lang="en-US" altLang="ja-JP" dirty="0">
                <a:latin typeface="等线" panose="02010600030101010101" pitchFamily="2" charset="-122"/>
                <a:ea typeface="等线" panose="02010600030101010101" pitchFamily="2" charset="-122"/>
              </a:rPr>
              <a:t>1/3.</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883387" y="2199230"/>
            <a:ext cx="1635530" cy="1697540"/>
          </a:xfrm>
          <a:prstGeom prst="rect">
            <a:avLst/>
          </a:prstGeom>
        </p:spPr>
      </p:pic>
      <p:pic>
        <p:nvPicPr>
          <p:cNvPr id="5" name="Picture 4"/>
          <p:cNvPicPr>
            <a:picLocks noChangeAspect="1"/>
          </p:cNvPicPr>
          <p:nvPr/>
        </p:nvPicPr>
        <p:blipFill>
          <a:blip r:embed="rId4"/>
          <a:stretch>
            <a:fillRect/>
          </a:stretch>
        </p:blipFill>
        <p:spPr>
          <a:xfrm>
            <a:off x="3372413" y="4276988"/>
            <a:ext cx="2260600" cy="304800"/>
          </a:xfrm>
          <a:prstGeom prst="rect">
            <a:avLst/>
          </a:prstGeom>
        </p:spPr>
      </p:pic>
      <p:grpSp>
        <p:nvGrpSpPr>
          <p:cNvPr id="8" name="Group 7"/>
          <p:cNvGrpSpPr/>
          <p:nvPr/>
        </p:nvGrpSpPr>
        <p:grpSpPr>
          <a:xfrm>
            <a:off x="963839" y="5713133"/>
            <a:ext cx="9926974" cy="621475"/>
            <a:chOff x="963839" y="5713133"/>
            <a:chExt cx="9926974" cy="621475"/>
          </a:xfrm>
        </p:grpSpPr>
        <p:pic>
          <p:nvPicPr>
            <p:cNvPr id="6" name="Picture 5"/>
            <p:cNvPicPr>
              <a:picLocks noChangeAspect="1"/>
            </p:cNvPicPr>
            <p:nvPr/>
          </p:nvPicPr>
          <p:blipFill>
            <a:blip r:embed="rId5"/>
            <a:stretch>
              <a:fillRect/>
            </a:stretch>
          </p:blipFill>
          <p:spPr>
            <a:xfrm>
              <a:off x="963839" y="5780310"/>
              <a:ext cx="9926974" cy="554298"/>
            </a:xfrm>
            <a:prstGeom prst="rect">
              <a:avLst/>
            </a:prstGeom>
          </p:spPr>
        </p:pic>
        <p:pic>
          <p:nvPicPr>
            <p:cNvPr id="7" name="Picture 6"/>
            <p:cNvPicPr>
              <a:picLocks noChangeAspect="1"/>
            </p:cNvPicPr>
            <p:nvPr/>
          </p:nvPicPr>
          <p:blipFill>
            <a:blip r:embed="rId6"/>
            <a:stretch>
              <a:fillRect/>
            </a:stretch>
          </p:blipFill>
          <p:spPr>
            <a:xfrm>
              <a:off x="2928821" y="5713133"/>
              <a:ext cx="811406" cy="182854"/>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a:t>
            </a:r>
            <a:r>
              <a:rPr lang="ja-JP" altLang="en-US">
                <a:latin typeface="等线" panose="02010600030101010101" pitchFamily="2" charset="-122"/>
                <a:ea typeface="等线" panose="02010600030101010101" pitchFamily="2" charset="-122"/>
              </a:rPr>
              <a:t>的性质</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直观上，一个正常返的马尔可夫链，其中任意一个状态，从其他任意一个状态出发，当时间趋于无穷时，首次转移到这个状态的概率不为</a:t>
            </a:r>
            <a:r>
              <a:rPr lang="en-US" altLang="ja-JP" dirty="0">
                <a:latin typeface="等线" panose="02010600030101010101" pitchFamily="2" charset="-122"/>
                <a:ea typeface="等线" panose="02010600030101010101" pitchFamily="2" charset="-122"/>
              </a:rPr>
              <a:t>0</a:t>
            </a:r>
            <a:r>
              <a:rPr lang="ja-JP" altLang="en-US">
                <a:latin typeface="等线" panose="02010600030101010101" pitchFamily="2" charset="-122"/>
                <a:ea typeface="等线" panose="02010600030101010101" pitchFamily="2" charset="-122"/>
              </a:rPr>
              <a:t>。</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1739900" y="2540000"/>
            <a:ext cx="8712200" cy="177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随机抽样 </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pPr>
              <a:lnSpc>
                <a:spcPct val="110000"/>
              </a:lnSpc>
              <a:spcBef>
                <a:spcPts val="0"/>
              </a:spcBef>
            </a:pPr>
            <a:r>
              <a:rPr lang="ja-JP" altLang="en-US" dirty="0">
                <a:latin typeface="等线" panose="02010600030101010101" pitchFamily="2" charset="-122"/>
                <a:ea typeface="等线" panose="02010600030101010101" pitchFamily="2" charset="-122"/>
              </a:rPr>
              <a:t>蒙特卡罗法要解决的问题是，假设</a:t>
            </a:r>
            <a:r>
              <a:rPr lang="ja-JP" altLang="en-US" dirty="0" smtClean="0">
                <a:latin typeface="等线" panose="02010600030101010101" pitchFamily="2" charset="-122"/>
                <a:ea typeface="等线" panose="02010600030101010101" pitchFamily="2" charset="-122"/>
              </a:rPr>
              <a:t>概率分布的定义己</a:t>
            </a:r>
            <a:r>
              <a:rPr lang="ja-JP" altLang="en-US" dirty="0">
                <a:latin typeface="等线" panose="02010600030101010101" pitchFamily="2" charset="-122"/>
                <a:ea typeface="等线" panose="02010600030101010101" pitchFamily="2" charset="-122"/>
              </a:rPr>
              <a:t>知，通过抽样获得概率分布的随机样本，并通过得到的随机样本对概率分布的特征进行分析。</a:t>
            </a:r>
            <a:endParaRPr lang="en-GB" altLang="ja-JP" dirty="0">
              <a:latin typeface="等线" panose="02010600030101010101" pitchFamily="2" charset="-122"/>
              <a:ea typeface="等线" panose="02010600030101010101" pitchFamily="2" charset="-122"/>
            </a:endParaRPr>
          </a:p>
          <a:p>
            <a:pPr>
              <a:lnSpc>
                <a:spcPct val="110000"/>
              </a:lnSpc>
              <a:spcBef>
                <a:spcPts val="0"/>
              </a:spcBef>
            </a:pPr>
            <a:endParaRPr lang="en-GB" altLang="ja-JP" dirty="0">
              <a:latin typeface="等线" panose="02010600030101010101" pitchFamily="2" charset="-122"/>
              <a:ea typeface="等线" panose="02010600030101010101" pitchFamily="2" charset="-122"/>
            </a:endParaRPr>
          </a:p>
          <a:p>
            <a:pPr>
              <a:lnSpc>
                <a:spcPct val="110000"/>
              </a:lnSpc>
              <a:spcBef>
                <a:spcPts val="0"/>
              </a:spcBef>
            </a:pPr>
            <a:r>
              <a:rPr lang="ja-JP" altLang="en-US" dirty="0">
                <a:latin typeface="等线" panose="02010600030101010101" pitchFamily="2" charset="-122"/>
                <a:ea typeface="等线" panose="02010600030101010101" pitchFamily="2" charset="-122"/>
              </a:rPr>
              <a:t>比如，从样本得到经验分布，从而估计</a:t>
            </a:r>
            <a:r>
              <a:rPr lang="ja-JP" altLang="en-US" dirty="0" smtClean="0">
                <a:latin typeface="等线" panose="02010600030101010101" pitchFamily="2" charset="-122"/>
                <a:ea typeface="等线" panose="02010600030101010101" pitchFamily="2" charset="-122"/>
              </a:rPr>
              <a:t>总体分布或者</a:t>
            </a:r>
            <a:r>
              <a:rPr lang="ja-JP" altLang="en-US" dirty="0">
                <a:latin typeface="等线" panose="02010600030101010101" pitchFamily="2" charset="-122"/>
                <a:ea typeface="等线" panose="02010600030101010101" pitchFamily="2" charset="-122"/>
              </a:rPr>
              <a:t>从样本计算出样本均值，从而估计总体期望</a:t>
            </a:r>
            <a:endParaRPr lang="en-GB" altLang="ja-JP" dirty="0">
              <a:latin typeface="等线" panose="02010600030101010101" pitchFamily="2" charset="-122"/>
              <a:ea typeface="等线" panose="02010600030101010101" pitchFamily="2" charset="-122"/>
            </a:endParaRPr>
          </a:p>
          <a:p>
            <a:pPr>
              <a:lnSpc>
                <a:spcPct val="110000"/>
              </a:lnSpc>
              <a:spcBef>
                <a:spcPts val="0"/>
              </a:spcBef>
            </a:pPr>
            <a:endParaRPr lang="en-GB" altLang="ja-JP" dirty="0">
              <a:latin typeface="等线" panose="02010600030101010101" pitchFamily="2" charset="-122"/>
              <a:ea typeface="等线" panose="02010600030101010101" pitchFamily="2" charset="-122"/>
            </a:endParaRPr>
          </a:p>
          <a:p>
            <a:pPr>
              <a:lnSpc>
                <a:spcPct val="110000"/>
              </a:lnSpc>
              <a:spcBef>
                <a:spcPts val="0"/>
              </a:spcBef>
            </a:pPr>
            <a:r>
              <a:rPr lang="ja-JP" altLang="en-US" dirty="0">
                <a:latin typeface="等线" panose="02010600030101010101" pitchFamily="2" charset="-122"/>
                <a:ea typeface="等线" panose="02010600030101010101" pitchFamily="2" charset="-122"/>
              </a:rPr>
              <a:t>所以蒙特卡罗法的核心是随机抽样</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random sampling)</a:t>
            </a:r>
            <a:r>
              <a:rPr lang="ja-JP" altLang="en-GB" dirty="0">
                <a:latin typeface="等线" panose="02010600030101010101" pitchFamily="2" charset="-122"/>
                <a:ea typeface="等线" panose="02010600030101010101" pitchFamily="2" charset="-122"/>
              </a:rPr>
              <a:t>。 </a:t>
            </a:r>
          </a:p>
          <a:p>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图上所示无限状态马尔可夫链，当</a:t>
            </a:r>
            <a:r>
              <a:rPr lang="en-GB" altLang="ja-JP" dirty="0">
                <a:latin typeface="等线" panose="02010600030101010101" pitchFamily="2" charset="-122"/>
                <a:ea typeface="等线" panose="02010600030101010101" pitchFamily="2" charset="-122"/>
              </a:rPr>
              <a:t>p&gt;q</a:t>
            </a:r>
            <a:r>
              <a:rPr lang="ja-JP" altLang="en-US">
                <a:latin typeface="等线" panose="02010600030101010101" pitchFamily="2" charset="-122"/>
                <a:ea typeface="等线" panose="02010600030101010101" pitchFamily="2" charset="-122"/>
              </a:rPr>
              <a:t>时是正常返的，当</a:t>
            </a:r>
            <a:r>
              <a:rPr lang="en-GB" altLang="ja-JP" dirty="0">
                <a:latin typeface="等线" panose="02010600030101010101" pitchFamily="2" charset="-122"/>
                <a:ea typeface="等线" panose="02010600030101010101" pitchFamily="2" charset="-122"/>
              </a:rPr>
              <a:t>p</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q</a:t>
            </a:r>
            <a:r>
              <a:rPr lang="ja-JP" altLang="en-US">
                <a:latin typeface="等线" panose="02010600030101010101" pitchFamily="2" charset="-122"/>
                <a:ea typeface="等线" panose="02010600030101010101" pitchFamily="2" charset="-122"/>
              </a:rPr>
              <a:t>不 是正常返的。</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378200" y="3435099"/>
            <a:ext cx="5435600" cy="1879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Autofit/>
          </a:bodyPr>
          <a:lstStyle/>
          <a:p>
            <a:r>
              <a:rPr lang="ja-JP" altLang="en-US" sz="2400">
                <a:latin typeface="等线" panose="02010600030101010101" pitchFamily="2" charset="-122"/>
                <a:ea typeface="等线" panose="02010600030101010101" pitchFamily="2" charset="-122"/>
              </a:rPr>
              <a:t>转移概率矩阵</a:t>
            </a:r>
            <a:endParaRPr lang="en-GB" altLang="ja-JP" sz="2400" dirty="0">
              <a:latin typeface="等线" panose="02010600030101010101" pitchFamily="2" charset="-122"/>
              <a:ea typeface="等线" panose="02010600030101010101" pitchFamily="2" charset="-122"/>
            </a:endParaRPr>
          </a:p>
          <a:p>
            <a:endParaRPr lang="en-GB" altLang="ja-JP" sz="2400" dirty="0">
              <a:latin typeface="等线" panose="02010600030101010101" pitchFamily="2" charset="-122"/>
              <a:ea typeface="等线" panose="02010600030101010101" pitchFamily="2" charset="-122"/>
            </a:endParaRPr>
          </a:p>
          <a:p>
            <a:endParaRPr lang="en-GB" altLang="ja-JP" sz="2400" dirty="0">
              <a:latin typeface="等线" panose="02010600030101010101" pitchFamily="2" charset="-122"/>
              <a:ea typeface="等线" panose="02010600030101010101" pitchFamily="2" charset="-122"/>
            </a:endParaRPr>
          </a:p>
          <a:p>
            <a:endParaRPr lang="en-GB" altLang="ja-JP" sz="2400" dirty="0">
              <a:latin typeface="等线" panose="02010600030101010101" pitchFamily="2" charset="-122"/>
              <a:ea typeface="等线" panose="02010600030101010101" pitchFamily="2" charset="-122"/>
            </a:endParaRPr>
          </a:p>
          <a:p>
            <a:endParaRPr lang="en-GB" altLang="ja-JP" sz="2400" dirty="0">
              <a:latin typeface="等线" panose="02010600030101010101" pitchFamily="2" charset="-122"/>
              <a:ea typeface="等线" panose="02010600030101010101" pitchFamily="2" charset="-122"/>
            </a:endParaRPr>
          </a:p>
          <a:p>
            <a:r>
              <a:rPr lang="ja-JP" altLang="en-US" sz="2400">
                <a:latin typeface="等线" panose="02010600030101010101" pitchFamily="2" charset="-122"/>
                <a:ea typeface="等线" panose="02010600030101010101" pitchFamily="2" charset="-122"/>
              </a:rPr>
              <a:t>当 </a:t>
            </a:r>
            <a:r>
              <a:rPr lang="en-GB" altLang="ja-JP" sz="2400" dirty="0">
                <a:latin typeface="等线" panose="02010600030101010101" pitchFamily="2" charset="-122"/>
                <a:ea typeface="等线" panose="02010600030101010101" pitchFamily="2" charset="-122"/>
              </a:rPr>
              <a:t>p &gt; q </a:t>
            </a:r>
            <a:r>
              <a:rPr lang="ja-JP" altLang="en-US" sz="2400">
                <a:latin typeface="等线" panose="02010600030101010101" pitchFamily="2" charset="-122"/>
                <a:ea typeface="等线" panose="02010600030101010101" pitchFamily="2" charset="-122"/>
              </a:rPr>
              <a:t>时，平稳分布是 </a:t>
            </a:r>
          </a:p>
          <a:p>
            <a:r>
              <a:rPr lang="ja-JP" altLang="en-US" sz="2400">
                <a:latin typeface="等线" panose="02010600030101010101" pitchFamily="2" charset="-122"/>
                <a:ea typeface="等线" panose="02010600030101010101" pitchFamily="2" charset="-122"/>
              </a:rPr>
              <a:t>当时间趋于无穷时，转移到任何一个状态的概率不为 </a:t>
            </a:r>
            <a:r>
              <a:rPr lang="en-US" altLang="ja-JP" sz="2400" dirty="0">
                <a:latin typeface="等线" panose="02010600030101010101" pitchFamily="2" charset="-122"/>
                <a:ea typeface="等线" panose="02010600030101010101" pitchFamily="2" charset="-122"/>
              </a:rPr>
              <a:t>0</a:t>
            </a:r>
            <a:r>
              <a:rPr lang="ja-JP" altLang="en-US" sz="2400">
                <a:latin typeface="等线" panose="02010600030101010101" pitchFamily="2" charset="-122"/>
                <a:ea typeface="等线" panose="02010600030101010101" pitchFamily="2" charset="-122"/>
              </a:rPr>
              <a:t>，马尔可夫链是正常返的</a:t>
            </a:r>
            <a:endParaRPr lang="en-GB" altLang="ja-JP" sz="2400" dirty="0">
              <a:latin typeface="等线" panose="02010600030101010101" pitchFamily="2" charset="-122"/>
              <a:ea typeface="等线" panose="02010600030101010101" pitchFamily="2" charset="-122"/>
            </a:endParaRPr>
          </a:p>
          <a:p>
            <a:r>
              <a:rPr lang="ja-JP" altLang="en-US" sz="2400">
                <a:latin typeface="等线" panose="02010600030101010101" pitchFamily="2" charset="-122"/>
                <a:ea typeface="等线" panose="02010600030101010101" pitchFamily="2" charset="-122"/>
              </a:rPr>
              <a:t>当 </a:t>
            </a:r>
            <a:r>
              <a:rPr lang="en-GB" altLang="ja-JP" sz="2400" dirty="0">
                <a:latin typeface="等线" panose="02010600030101010101" pitchFamily="2" charset="-122"/>
                <a:ea typeface="等线" panose="02010600030101010101" pitchFamily="2" charset="-122"/>
              </a:rPr>
              <a:t>p</a:t>
            </a:r>
            <a:r>
              <a:rPr lang="en-US" altLang="zh-CN" sz="2400" dirty="0">
                <a:latin typeface="等线" panose="02010600030101010101" pitchFamily="2" charset="-122"/>
                <a:ea typeface="等线" panose="02010600030101010101" pitchFamily="2" charset="-122"/>
              </a:rPr>
              <a:t>≤</a:t>
            </a:r>
            <a:r>
              <a:rPr lang="en-GB" altLang="ja-JP" sz="2400" dirty="0">
                <a:latin typeface="等线" panose="02010600030101010101" pitchFamily="2" charset="-122"/>
                <a:ea typeface="等线" panose="02010600030101010101" pitchFamily="2" charset="-122"/>
              </a:rPr>
              <a:t>q </a:t>
            </a:r>
            <a:r>
              <a:rPr lang="ja-JP" altLang="en-US" sz="2400">
                <a:latin typeface="等线" panose="02010600030101010101" pitchFamily="2" charset="-122"/>
                <a:ea typeface="等线" panose="02010600030101010101" pitchFamily="2" charset="-122"/>
              </a:rPr>
              <a:t>时，不存在平稳分布，马尔可夫链不是正常返的。 </a:t>
            </a:r>
          </a:p>
          <a:p>
            <a:endParaRPr lang="ja-JP" altLang="en-US" sz="2400">
              <a:latin typeface="等线" panose="02010600030101010101" pitchFamily="2" charset="-122"/>
              <a:ea typeface="等线" panose="02010600030101010101" pitchFamily="2" charset="-122"/>
            </a:endParaRPr>
          </a:p>
        </p:txBody>
      </p:sp>
      <p:pic>
        <p:nvPicPr>
          <p:cNvPr id="5" name="Picture 4"/>
          <p:cNvPicPr>
            <a:picLocks noChangeAspect="1"/>
          </p:cNvPicPr>
          <p:nvPr/>
        </p:nvPicPr>
        <p:blipFill>
          <a:blip r:embed="rId3"/>
          <a:stretch>
            <a:fillRect/>
          </a:stretch>
        </p:blipFill>
        <p:spPr>
          <a:xfrm>
            <a:off x="4741863" y="4223167"/>
            <a:ext cx="3937000" cy="723900"/>
          </a:xfrm>
          <a:prstGeom prst="rect">
            <a:avLst/>
          </a:prstGeom>
        </p:spPr>
      </p:pic>
      <p:pic>
        <p:nvPicPr>
          <p:cNvPr id="4" name="Picture 3"/>
          <p:cNvPicPr>
            <a:picLocks noChangeAspect="1"/>
          </p:cNvPicPr>
          <p:nvPr/>
        </p:nvPicPr>
        <p:blipFill>
          <a:blip r:embed="rId4"/>
          <a:stretch>
            <a:fillRect/>
          </a:stretch>
        </p:blipFill>
        <p:spPr>
          <a:xfrm>
            <a:off x="3331138" y="1830056"/>
            <a:ext cx="2400300" cy="2336800"/>
          </a:xfrm>
          <a:prstGeom prst="rect">
            <a:avLst/>
          </a:prstGeom>
        </p:spPr>
      </p:pic>
      <p:pic>
        <p:nvPicPr>
          <p:cNvPr id="6" name="Picture 5"/>
          <p:cNvPicPr>
            <a:picLocks noChangeAspect="1"/>
          </p:cNvPicPr>
          <p:nvPr/>
        </p:nvPicPr>
        <p:blipFill>
          <a:blip r:embed="rId5"/>
          <a:stretch>
            <a:fillRect/>
          </a:stretch>
        </p:blipFill>
        <p:spPr>
          <a:xfrm>
            <a:off x="1133206" y="6126938"/>
            <a:ext cx="10220594" cy="5075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a:t>
            </a:r>
            <a:r>
              <a:rPr lang="ja-JP" altLang="en-US">
                <a:latin typeface="等线" panose="02010600030101010101" pitchFamily="2" charset="-122"/>
                <a:ea typeface="等线" panose="02010600030101010101" pitchFamily="2" charset="-122"/>
              </a:rPr>
              <a:t>的性质</a:t>
            </a:r>
            <a:endParaRPr lang="zh-CN" altLang="en-US"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2957152" y="2199230"/>
            <a:ext cx="6463573" cy="3134833"/>
          </a:xfrm>
          <a:prstGeom prst="rect">
            <a:avLst/>
          </a:prstGeom>
        </p:spPr>
      </p:pic>
      <p:pic>
        <p:nvPicPr>
          <p:cNvPr id="5" name="Picture 4"/>
          <p:cNvPicPr>
            <a:picLocks noChangeAspect="1"/>
          </p:cNvPicPr>
          <p:nvPr/>
        </p:nvPicPr>
        <p:blipFill>
          <a:blip r:embed="rId4"/>
          <a:stretch>
            <a:fillRect/>
          </a:stretch>
        </p:blipFill>
        <p:spPr>
          <a:xfrm>
            <a:off x="2957152" y="5265675"/>
            <a:ext cx="6463573" cy="135328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a:t>
            </a:r>
            <a:r>
              <a:rPr lang="ja-JP" altLang="en-US">
                <a:latin typeface="等线" panose="02010600030101010101" pitchFamily="2" charset="-122"/>
                <a:ea typeface="等线" panose="02010600030101010101" pitchFamily="2" charset="-122"/>
              </a:rPr>
              <a:t>的性质</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遍历定理的直观解释：</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满足相应条件的马尔可夫链，当时间趋于无穷时，马尔可夫链的状态分布趋近于平稳分布，随机变量的函数的样本均值以概率</a:t>
            </a:r>
            <a:r>
              <a:rPr lang="en-US" altLang="ja-JP" dirty="0">
                <a:latin typeface="等线" panose="02010600030101010101" pitchFamily="2" charset="-122"/>
                <a:ea typeface="等线" panose="02010600030101010101" pitchFamily="2" charset="-122"/>
              </a:rPr>
              <a:t>1</a:t>
            </a:r>
            <a:r>
              <a:rPr lang="ja-JP" altLang="en-US">
                <a:latin typeface="等线" panose="02010600030101010101" pitchFamily="2" charset="-122"/>
                <a:ea typeface="等线" panose="02010600030101010101" pitchFamily="2" charset="-122"/>
              </a:rPr>
              <a:t>收敛于该函数的数学期望。</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样本均值可以认为是时间均值，而数学期望是空间均值。遍历定理实际表述了遍历性的含义：当时间趋于无穷时，时间均值等于空间均值。</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遍历定理的三个 条件：不可约、非周期、正常返，保证了当时间趋于无穷时达到任意一个状态的概率不为</a:t>
            </a:r>
            <a:r>
              <a:rPr lang="en-US" altLang="zh-CN" dirty="0">
                <a:latin typeface="等线" panose="02010600030101010101" pitchFamily="2" charset="-122"/>
                <a:ea typeface="等线" panose="02010600030101010101" pitchFamily="2" charset="-122"/>
              </a:rPr>
              <a:t>0</a:t>
            </a:r>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a:t>
            </a:r>
            <a:r>
              <a:rPr lang="ja-JP" altLang="en-US">
                <a:latin typeface="等线" panose="02010600030101010101" pitchFamily="2" charset="-122"/>
                <a:ea typeface="等线" panose="02010600030101010101" pitchFamily="2" charset="-122"/>
              </a:rPr>
              <a:t>的性质</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理论上并不知道经过多少次迭代，马尔可夫链的状态分布才能接近于平稳分布</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在实际应用遍历定理时，取一个足够大的整数</a:t>
            </a:r>
            <a:r>
              <a:rPr lang="en-US" altLang="ja-JP" dirty="0">
                <a:latin typeface="等线" panose="02010600030101010101" pitchFamily="2" charset="-122"/>
                <a:ea typeface="等线" panose="02010600030101010101" pitchFamily="2" charset="-122"/>
              </a:rPr>
              <a:t>m</a:t>
            </a:r>
            <a:r>
              <a:rPr lang="ja-JP" altLang="en-US">
                <a:latin typeface="等线" panose="02010600030101010101" pitchFamily="2" charset="-122"/>
                <a:ea typeface="等线" panose="02010600030101010101" pitchFamily="2" charset="-122"/>
              </a:rPr>
              <a:t>，经过</a:t>
            </a:r>
            <a:r>
              <a:rPr lang="en-US" altLang="ja-JP" dirty="0">
                <a:latin typeface="等线" panose="02010600030101010101" pitchFamily="2" charset="-122"/>
                <a:ea typeface="等线" panose="02010600030101010101" pitchFamily="2" charset="-122"/>
              </a:rPr>
              <a:t>m</a:t>
            </a:r>
            <a:r>
              <a:rPr lang="ja-JP" altLang="en-US">
                <a:latin typeface="等线" panose="02010600030101010101" pitchFamily="2" charset="-122"/>
                <a:ea typeface="等线" panose="02010600030101010101" pitchFamily="2" charset="-122"/>
              </a:rPr>
              <a:t>次迭代之后认为状态分布就是平稳分布</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这时计算从第</a:t>
            </a:r>
            <a:r>
              <a:rPr lang="zh-CN" altLang="en-US" dirty="0">
                <a:latin typeface="等线" panose="02010600030101010101" pitchFamily="2" charset="-122"/>
                <a:ea typeface="等线" panose="02010600030101010101" pitchFamily="2" charset="-122"/>
              </a:rPr>
              <a:t> </a:t>
            </a:r>
            <a:r>
              <a:rPr lang="en-US" altLang="ja-JP" dirty="0">
                <a:latin typeface="等线" panose="02010600030101010101" pitchFamily="2" charset="-122"/>
                <a:ea typeface="等线" panose="02010600030101010101" pitchFamily="2" charset="-122"/>
              </a:rPr>
              <a:t>m</a:t>
            </a:r>
            <a:r>
              <a:rPr lang="ja-JP" altLang="en-US">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1</a:t>
            </a:r>
            <a:r>
              <a:rPr lang="ja-JP" altLang="en-US">
                <a:latin typeface="等线" panose="02010600030101010101" pitchFamily="2" charset="-122"/>
                <a:ea typeface="等线" panose="02010600030101010101" pitchFamily="2" charset="-122"/>
              </a:rPr>
              <a:t>次迭代到第</a:t>
            </a:r>
            <a:r>
              <a:rPr lang="en-US" altLang="ja-JP" dirty="0">
                <a:latin typeface="等线" panose="02010600030101010101" pitchFamily="2" charset="-122"/>
                <a:ea typeface="等线" panose="02010600030101010101" pitchFamily="2" charset="-122"/>
              </a:rPr>
              <a:t>n</a:t>
            </a:r>
            <a:r>
              <a:rPr lang="ja-JP" altLang="en-US">
                <a:latin typeface="等线" panose="02010600030101010101" pitchFamily="2" charset="-122"/>
                <a:ea typeface="等线" panose="02010600030101010101" pitchFamily="2" charset="-122"/>
              </a:rPr>
              <a:t>次迭代的均值，即</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433887" y="5662198"/>
            <a:ext cx="3324226" cy="88837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a:t>
            </a:r>
            <a:r>
              <a:rPr lang="ja-JP" altLang="en-US">
                <a:latin typeface="等线" panose="02010600030101010101" pitchFamily="2" charset="-122"/>
                <a:ea typeface="等线" panose="02010600030101010101" pitchFamily="2" charset="-122"/>
              </a:rPr>
              <a:t>的性质</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直观上，如果有可逆的马尔可夫链，那么以该马尔可夫链的平稳分布作为初始分布，进行随机状态转移，无论是面向未来还是面向过去，任何一个时刻的状态分布都是该平稳分布。 </a:t>
            </a:r>
          </a:p>
          <a:p>
            <a:endParaRPr lang="en-GB" altLang="ja-JP" dirty="0">
              <a:latin typeface="等线" panose="02010600030101010101" pitchFamily="2" charset="-122"/>
              <a:ea typeface="等线" panose="02010600030101010101" pitchFamily="2" charset="-122"/>
            </a:endParaRPr>
          </a:p>
        </p:txBody>
      </p:sp>
      <p:pic>
        <p:nvPicPr>
          <p:cNvPr id="11" name="Picture 10"/>
          <p:cNvPicPr>
            <a:picLocks noChangeAspect="1"/>
          </p:cNvPicPr>
          <p:nvPr/>
        </p:nvPicPr>
        <p:blipFill>
          <a:blip r:embed="rId3"/>
          <a:stretch>
            <a:fillRect/>
          </a:stretch>
        </p:blipFill>
        <p:spPr>
          <a:xfrm>
            <a:off x="2533650" y="2199230"/>
            <a:ext cx="7124700" cy="2997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图上所示马尔可夫链是不可逆的</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转移概率矩阵 </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ja-JP" altLang="en-US">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平稳分布</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不满足细致平稳方程 </a:t>
            </a: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2484984" y="2769992"/>
            <a:ext cx="2359486" cy="2007032"/>
          </a:xfrm>
          <a:prstGeom prst="rect">
            <a:avLst/>
          </a:prstGeom>
        </p:spPr>
      </p:pic>
      <p:pic>
        <p:nvPicPr>
          <p:cNvPr id="5" name="Picture 4"/>
          <p:cNvPicPr>
            <a:picLocks noChangeAspect="1"/>
          </p:cNvPicPr>
          <p:nvPr/>
        </p:nvPicPr>
        <p:blipFill>
          <a:blip r:embed="rId4"/>
          <a:stretch>
            <a:fillRect/>
          </a:stretch>
        </p:blipFill>
        <p:spPr>
          <a:xfrm>
            <a:off x="7347531" y="3075008"/>
            <a:ext cx="2082800" cy="1397000"/>
          </a:xfrm>
          <a:prstGeom prst="rect">
            <a:avLst/>
          </a:prstGeom>
        </p:spPr>
      </p:pic>
      <p:pic>
        <p:nvPicPr>
          <p:cNvPr id="6" name="Picture 5"/>
          <p:cNvPicPr>
            <a:picLocks noChangeAspect="1"/>
          </p:cNvPicPr>
          <p:nvPr/>
        </p:nvPicPr>
        <p:blipFill>
          <a:blip r:embed="rId5"/>
          <a:stretch>
            <a:fillRect/>
          </a:stretch>
        </p:blipFill>
        <p:spPr>
          <a:xfrm>
            <a:off x="2616097" y="5304778"/>
            <a:ext cx="2501900" cy="330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a:t>
            </a:r>
            <a:r>
              <a:rPr lang="ja-JP" altLang="en-US">
                <a:latin typeface="等线" panose="02010600030101010101" pitchFamily="2" charset="-122"/>
                <a:ea typeface="等线" panose="02010600030101010101" pitchFamily="2" charset="-122"/>
              </a:rPr>
              <a:t>的性质</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lnSpcReduction="10000"/>
          </a:bodyPr>
          <a:lstStyle/>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可逆马尔可夫链一定有唯一平稳分布，给出了一个马尔可夫链有 平稳分布的充分条件</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不是必要条件</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也就是说，可逆马尔可夫链满足遍历定理 </a:t>
            </a:r>
            <a:r>
              <a:rPr lang="en-US" altLang="ja-JP" dirty="0">
                <a:latin typeface="等线" panose="02010600030101010101" pitchFamily="2" charset="-122"/>
                <a:ea typeface="等线" panose="02010600030101010101" pitchFamily="2" charset="-122"/>
              </a:rPr>
              <a:t>19.4 </a:t>
            </a:r>
            <a:r>
              <a:rPr lang="ja-JP" altLang="en-US">
                <a:latin typeface="等线" panose="02010600030101010101" pitchFamily="2" charset="-122"/>
                <a:ea typeface="等线" panose="02010600030101010101" pitchFamily="2" charset="-122"/>
              </a:rPr>
              <a:t>的条件。 </a:t>
            </a: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1870129" y="2393448"/>
            <a:ext cx="8451742" cy="255580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马尔可夫链蒙特卡罗法</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基本想法</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838199" y="2199230"/>
            <a:ext cx="10855817" cy="4351338"/>
          </a:xfrm>
        </p:spPr>
        <p:txBody>
          <a:bodyPr>
            <a:normAutofit/>
          </a:bodyPr>
          <a:lstStyle/>
          <a:p>
            <a:r>
              <a:rPr lang="ja-JP" altLang="en-US" dirty="0">
                <a:latin typeface="等线" panose="02010600030101010101" pitchFamily="2" charset="-122"/>
                <a:ea typeface="等线" panose="02010600030101010101" pitchFamily="2" charset="-122"/>
              </a:rPr>
              <a:t>马尔可夫链蒙特卡罗法更适合于随机变量是多元的、密度函数是 非标准形式的、随机变量各分量不独立等情况 </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假设多元随机变量</a:t>
            </a:r>
            <a:r>
              <a:rPr lang="en-GB" altLang="ja-JP" dirty="0">
                <a:latin typeface="等线" panose="02010600030101010101" pitchFamily="2" charset="-122"/>
                <a:ea typeface="等线" panose="02010600030101010101" pitchFamily="2" charset="-122"/>
              </a:rPr>
              <a:t>x</a:t>
            </a:r>
            <a:r>
              <a:rPr lang="ja-JP" altLang="en-GB"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满足</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GB"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其概率密度函数为</a:t>
            </a:r>
            <a:r>
              <a:rPr lang="en-US" altLang="ja-JP" dirty="0">
                <a:latin typeface="等线" panose="02010600030101010101" pitchFamily="2" charset="-122"/>
                <a:ea typeface="等线" panose="02010600030101010101" pitchFamily="2" charset="-122"/>
              </a:rPr>
              <a:t>p</a:t>
            </a:r>
            <a:r>
              <a:rPr lang="en-US" altLang="zh-CN"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f(x)</a:t>
            </a:r>
            <a:r>
              <a:rPr lang="ja-JP" altLang="en-US" dirty="0">
                <a:latin typeface="等线" panose="02010600030101010101" pitchFamily="2" charset="-122"/>
                <a:ea typeface="等线" panose="02010600030101010101" pitchFamily="2" charset="-122"/>
              </a:rPr>
              <a:t>为定义在 </a:t>
            </a:r>
            <a:r>
              <a:rPr lang="en-GB" altLang="ja-JP" dirty="0">
                <a:latin typeface="等线" panose="02010600030101010101" pitchFamily="2" charset="-122"/>
                <a:ea typeface="等线" panose="02010600030101010101" pitchFamily="2" charset="-122"/>
              </a:rPr>
              <a:t>	</a:t>
            </a:r>
            <a:r>
              <a:rPr lang="en-GB" altLang="ja-JP" dirty="0" smtClean="0">
                <a:latin typeface="等线" panose="02010600030101010101" pitchFamily="2" charset="-122"/>
                <a:ea typeface="等线" panose="02010600030101010101" pitchFamily="2" charset="-122"/>
              </a:rPr>
              <a:t>    </a:t>
            </a:r>
            <a:r>
              <a:rPr lang="ja-JP" altLang="en-US" dirty="0" smtClean="0">
                <a:latin typeface="等线" panose="02010600030101010101" pitchFamily="2" charset="-122"/>
                <a:ea typeface="等线" panose="02010600030101010101" pitchFamily="2" charset="-122"/>
              </a:rPr>
              <a:t>上</a:t>
            </a:r>
            <a:r>
              <a:rPr lang="ja-JP" altLang="en-US" dirty="0">
                <a:latin typeface="等线" panose="02010600030101010101" pitchFamily="2" charset="-122"/>
                <a:ea typeface="等线" panose="02010600030101010101" pitchFamily="2" charset="-122"/>
              </a:rPr>
              <a:t>的函数</a:t>
            </a:r>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目标是获得概率分布</a:t>
            </a:r>
            <a:r>
              <a:rPr lang="en-GB" altLang="ja-JP" dirty="0">
                <a:latin typeface="等线" panose="02010600030101010101" pitchFamily="2" charset="-122"/>
                <a:ea typeface="等线" panose="02010600030101010101" pitchFamily="2" charset="-122"/>
              </a:rPr>
              <a:t>p(x)</a:t>
            </a:r>
            <a:r>
              <a:rPr lang="ja-JP" altLang="en-US" dirty="0">
                <a:latin typeface="等线" panose="02010600030101010101" pitchFamily="2" charset="-122"/>
                <a:ea typeface="等线" panose="02010600030101010101" pitchFamily="2" charset="-122"/>
              </a:rPr>
              <a:t>的样本集合，以及求函数</a:t>
            </a:r>
            <a:r>
              <a:rPr lang="en-US" altLang="ja-JP" dirty="0">
                <a:latin typeface="等线" panose="02010600030101010101" pitchFamily="2" charset="-122"/>
                <a:ea typeface="等线" panose="02010600030101010101" pitchFamily="2" charset="-122"/>
              </a:rPr>
              <a:t>f(</a:t>
            </a:r>
            <a:r>
              <a:rPr lang="en-GB" altLang="ja-JP" dirty="0">
                <a:latin typeface="等线" panose="02010600030101010101" pitchFamily="2" charset="-122"/>
                <a:ea typeface="等线" panose="02010600030101010101" pitchFamily="2" charset="-122"/>
              </a:rPr>
              <a:t>x)</a:t>
            </a:r>
            <a:r>
              <a:rPr lang="ja-JP" altLang="en-US" dirty="0">
                <a:latin typeface="等线" panose="02010600030101010101" pitchFamily="2" charset="-122"/>
                <a:ea typeface="等线" panose="02010600030101010101" pitchFamily="2" charset="-122"/>
              </a:rPr>
              <a:t>的数学期望</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pPr marL="0" indent="0">
              <a:buNone/>
            </a:pPr>
            <a:endParaRPr lang="ja-JP" altLang="en-US"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rotWithShape="1">
          <a:blip r:embed="rId3"/>
          <a:srcRect r="7254" b="18572"/>
          <a:stretch>
            <a:fillRect/>
          </a:stretch>
        </p:blipFill>
        <p:spPr>
          <a:xfrm>
            <a:off x="5401052" y="3689084"/>
            <a:ext cx="694948" cy="248193"/>
          </a:xfrm>
          <a:prstGeom prst="rect">
            <a:avLst/>
          </a:prstGeom>
        </p:spPr>
      </p:pic>
      <p:pic>
        <p:nvPicPr>
          <p:cNvPr id="5" name="Picture 4"/>
          <p:cNvPicPr>
            <a:picLocks noChangeAspect="1"/>
          </p:cNvPicPr>
          <p:nvPr/>
        </p:nvPicPr>
        <p:blipFill rotWithShape="1">
          <a:blip r:embed="rId3"/>
          <a:srcRect r="7254" b="18572"/>
          <a:stretch>
            <a:fillRect/>
          </a:stretch>
        </p:blipFill>
        <p:spPr>
          <a:xfrm>
            <a:off x="2402928" y="4086520"/>
            <a:ext cx="694948" cy="248193"/>
          </a:xfrm>
          <a:prstGeom prst="rect">
            <a:avLst/>
          </a:prstGeom>
        </p:spPr>
      </p:pic>
      <p:pic>
        <p:nvPicPr>
          <p:cNvPr id="6" name="Picture 5"/>
          <p:cNvPicPr>
            <a:picLocks noChangeAspect="1"/>
          </p:cNvPicPr>
          <p:nvPr/>
        </p:nvPicPr>
        <p:blipFill>
          <a:blip r:embed="rId4"/>
          <a:stretch>
            <a:fillRect/>
          </a:stretch>
        </p:blipFill>
        <p:spPr>
          <a:xfrm>
            <a:off x="5524500" y="5016695"/>
            <a:ext cx="1143000" cy="355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随机抽样 </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pPr>
              <a:lnSpc>
                <a:spcPct val="110000"/>
              </a:lnSpc>
            </a:pPr>
            <a:r>
              <a:rPr lang="ja-JP" altLang="en-US" dirty="0">
                <a:latin typeface="等线" panose="02010600030101010101" pitchFamily="2" charset="-122"/>
                <a:ea typeface="等线" panose="02010600030101010101" pitchFamily="2" charset="-122"/>
              </a:rPr>
              <a:t>蒙特卡罗法</a:t>
            </a:r>
            <a:endParaRPr lang="en-GB" altLang="ja-JP" dirty="0">
              <a:latin typeface="等线" panose="02010600030101010101" pitchFamily="2" charset="-122"/>
              <a:ea typeface="等线" panose="02010600030101010101" pitchFamily="2" charset="-122"/>
            </a:endParaRPr>
          </a:p>
          <a:p>
            <a:pPr lvl="1">
              <a:lnSpc>
                <a:spcPct val="110000"/>
              </a:lnSpc>
            </a:pPr>
            <a:r>
              <a:rPr lang="ja-JP" altLang="en-US" dirty="0">
                <a:latin typeface="等线" panose="02010600030101010101" pitchFamily="2" charset="-122"/>
                <a:ea typeface="等线" panose="02010600030101010101" pitchFamily="2" charset="-122"/>
              </a:rPr>
              <a:t>直接抽样法</a:t>
            </a:r>
            <a:endParaRPr lang="en-GB" altLang="ja-JP" dirty="0">
              <a:latin typeface="等线" panose="02010600030101010101" pitchFamily="2" charset="-122"/>
              <a:ea typeface="等线" panose="02010600030101010101" pitchFamily="2" charset="-122"/>
            </a:endParaRPr>
          </a:p>
          <a:p>
            <a:pPr lvl="1">
              <a:lnSpc>
                <a:spcPct val="110000"/>
              </a:lnSpc>
            </a:pPr>
            <a:r>
              <a:rPr lang="ja-JP" altLang="en-US" dirty="0">
                <a:latin typeface="等线" panose="02010600030101010101" pitchFamily="2" charset="-122"/>
                <a:ea typeface="等线" panose="02010600030101010101" pitchFamily="2" charset="-122"/>
              </a:rPr>
              <a:t>接受</a:t>
            </a:r>
            <a:r>
              <a:rPr lang="en-US" altLang="ja-JP"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拒绝抽样法</a:t>
            </a:r>
            <a:endParaRPr lang="en-GB" altLang="ja-JP" dirty="0">
              <a:latin typeface="等线" panose="02010600030101010101" pitchFamily="2" charset="-122"/>
              <a:ea typeface="等线" panose="02010600030101010101" pitchFamily="2" charset="-122"/>
            </a:endParaRPr>
          </a:p>
          <a:p>
            <a:pPr lvl="1">
              <a:lnSpc>
                <a:spcPct val="110000"/>
              </a:lnSpc>
            </a:pPr>
            <a:r>
              <a:rPr lang="ja-JP" altLang="en-US" dirty="0" smtClean="0">
                <a:latin typeface="等线" panose="02010600030101010101" pitchFamily="2" charset="-122"/>
                <a:ea typeface="等线" panose="02010600030101010101" pitchFamily="2" charset="-122"/>
              </a:rPr>
              <a:t>重要性抽样法</a:t>
            </a:r>
            <a:endParaRPr lang="en-GB" altLang="ja-JP" dirty="0">
              <a:latin typeface="等线" panose="02010600030101010101" pitchFamily="2" charset="-122"/>
              <a:ea typeface="等线" panose="02010600030101010101" pitchFamily="2" charset="-122"/>
            </a:endParaRPr>
          </a:p>
          <a:p>
            <a:pPr>
              <a:lnSpc>
                <a:spcPct val="110000"/>
              </a:lnSpc>
            </a:pPr>
            <a:r>
              <a:rPr lang="ja-JP" altLang="en-US" dirty="0">
                <a:latin typeface="等线" panose="02010600030101010101" pitchFamily="2" charset="-122"/>
                <a:ea typeface="等线" panose="02010600030101010101" pitchFamily="2" charset="-122"/>
              </a:rPr>
              <a:t>接受</a:t>
            </a:r>
            <a:r>
              <a:rPr lang="en-US" altLang="ja-JP"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拒绝抽样法、重要性抽样法适合于概率密度函数复杂</a:t>
            </a:r>
            <a:r>
              <a:rPr lang="en-US" altLang="ja-JP"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如密度函数含有多个变量，各变量相互不独立，密度函数形式复杂</a:t>
            </a:r>
            <a:r>
              <a:rPr lang="en-US" altLang="ja-JP"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，不能直接抽样的情况。 </a:t>
            </a:r>
          </a:p>
          <a:p>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基本想法</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马尔可夫链蒙特卡罗法的基本想法</a:t>
            </a:r>
            <a:r>
              <a:rPr lang="zh-CN" altLang="en-US" dirty="0">
                <a:latin typeface="等线" panose="02010600030101010101" pitchFamily="2" charset="-122"/>
                <a:ea typeface="等线" panose="02010600030101010101" pitchFamily="2" charset="-122"/>
              </a:rPr>
              <a:t>：</a:t>
            </a:r>
            <a:endParaRPr lang="en-GB" altLang="zh-CN" dirty="0">
              <a:latin typeface="等线" panose="02010600030101010101" pitchFamily="2" charset="-122"/>
              <a:ea typeface="等线" panose="02010600030101010101" pitchFamily="2" charset="-122"/>
            </a:endParaRPr>
          </a:p>
          <a:p>
            <a:endParaRPr lang="en-GB" altLang="zh-CN"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在随机变量</a:t>
            </a:r>
            <a:r>
              <a:rPr lang="en-GB" altLang="ja-JP" dirty="0">
                <a:latin typeface="等线" panose="02010600030101010101" pitchFamily="2" charset="-122"/>
                <a:ea typeface="等线" panose="02010600030101010101" pitchFamily="2" charset="-122"/>
              </a:rPr>
              <a:t>x</a:t>
            </a:r>
            <a:r>
              <a:rPr lang="ja-JP" altLang="en-US">
                <a:latin typeface="等线" panose="02010600030101010101" pitchFamily="2" charset="-122"/>
                <a:ea typeface="等线" panose="02010600030101010101" pitchFamily="2" charset="-122"/>
              </a:rPr>
              <a:t>的状态空间</a:t>
            </a:r>
            <a:r>
              <a:rPr lang="en-GB" altLang="ja-JP" dirty="0">
                <a:latin typeface="等线" panose="02010600030101010101" pitchFamily="2" charset="-122"/>
                <a:ea typeface="等线" panose="02010600030101010101" pitchFamily="2" charset="-122"/>
              </a:rPr>
              <a:t>S</a:t>
            </a:r>
            <a:r>
              <a:rPr lang="ja-JP" altLang="en-US">
                <a:latin typeface="等线" panose="02010600030101010101" pitchFamily="2" charset="-122"/>
                <a:ea typeface="等线" panose="02010600030101010101" pitchFamily="2" charset="-122"/>
              </a:rPr>
              <a:t>上定义一个满足遍历定理的马尔可夫链</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使其平稳分布就是抽样的目标分布</a:t>
            </a:r>
            <a:r>
              <a:rPr lang="en-GB" altLang="ja-JP" dirty="0">
                <a:latin typeface="等线" panose="02010600030101010101" pitchFamily="2" charset="-122"/>
                <a:ea typeface="等线" panose="02010600030101010101" pitchFamily="2" charset="-122"/>
              </a:rPr>
              <a:t>p(x)</a:t>
            </a:r>
          </a:p>
          <a:p>
            <a:r>
              <a:rPr lang="ja-JP" altLang="en-US">
                <a:latin typeface="等线" panose="02010600030101010101" pitchFamily="2" charset="-122"/>
                <a:ea typeface="等线" panose="02010600030101010101" pitchFamily="2" charset="-122"/>
              </a:rPr>
              <a:t>然后在这个马尔可夫链上进行随机游走，每个时刻得到一个样本</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根据遍历定理，当时间趋于无穷时，样本的分布趋近平稳分布，样本的函数均值趋近函数的数学期望</a:t>
            </a:r>
            <a:r>
              <a:rPr lang="en-GB" altLang="zh-CN" dirty="0">
                <a:latin typeface="等线" panose="02010600030101010101" pitchFamily="2" charset="-122"/>
                <a:ea typeface="等线" panose="02010600030101010101" pitchFamily="2" charset="-122"/>
              </a:rPr>
              <a:t/>
            </a:r>
            <a:br>
              <a:rPr lang="en-GB" altLang="zh-CN" dirty="0">
                <a:latin typeface="等线" panose="02010600030101010101" pitchFamily="2" charset="-122"/>
                <a:ea typeface="等线" panose="02010600030101010101" pitchFamily="2" charset="-122"/>
              </a:rPr>
            </a:b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1197890" y="3691502"/>
            <a:ext cx="2667000" cy="3429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基本想法</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dirty="0">
                <a:latin typeface="等线" panose="02010600030101010101" pitchFamily="2" charset="-122"/>
                <a:ea typeface="等线" panose="02010600030101010101" pitchFamily="2" charset="-122"/>
              </a:rPr>
              <a:t>所以，当时间足够长时（时刻大于某个正整数</a:t>
            </a:r>
            <a:r>
              <a:rPr lang="en-GB" altLang="ja-JP" dirty="0">
                <a:latin typeface="等线" panose="02010600030101010101" pitchFamily="2" charset="-122"/>
                <a:ea typeface="等线" panose="02010600030101010101" pitchFamily="2" charset="-122"/>
              </a:rPr>
              <a:t>m)</a:t>
            </a:r>
            <a:r>
              <a:rPr lang="zh-CN" altLang="en-US"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在之后的时间（时刻小于等于某个正整数</a:t>
            </a:r>
            <a:r>
              <a:rPr lang="en-US" altLang="ja-JP" dirty="0">
                <a:latin typeface="等线" panose="02010600030101010101" pitchFamily="2" charset="-122"/>
                <a:ea typeface="等线" panose="02010600030101010101" pitchFamily="2" charset="-122"/>
              </a:rPr>
              <a:t>n</a:t>
            </a:r>
            <a:r>
              <a:rPr lang="ja-JP" altLang="en-US"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n</a:t>
            </a:r>
            <a:r>
              <a:rPr lang="ja-JP" altLang="en-GB"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m</a:t>
            </a:r>
            <a:r>
              <a:rPr lang="ja-JP" altLang="en-US" dirty="0">
                <a:latin typeface="等线" panose="02010600030101010101" pitchFamily="2" charset="-122"/>
                <a:ea typeface="等线" panose="02010600030101010101" pitchFamily="2" charset="-122"/>
              </a:rPr>
              <a:t>）里随机游走得到的样本集合 </a:t>
            </a:r>
            <a:r>
              <a:rPr lang="en-GB" altLang="ja-JP" dirty="0">
                <a:latin typeface="等线" panose="02010600030101010101" pitchFamily="2" charset="-122"/>
                <a:ea typeface="等线" panose="02010600030101010101" pitchFamily="2" charset="-122"/>
              </a:rPr>
              <a:t>			</a:t>
            </a:r>
            <a:r>
              <a:rPr lang="ja-JP" altLang="en-US" dirty="0" smtClean="0">
                <a:latin typeface="等线" panose="02010600030101010101" pitchFamily="2" charset="-122"/>
                <a:ea typeface="等线" panose="02010600030101010101" pitchFamily="2" charset="-122"/>
              </a:rPr>
              <a:t>就是</a:t>
            </a:r>
            <a:r>
              <a:rPr lang="ja-JP" altLang="en-US" dirty="0">
                <a:latin typeface="等线" panose="02010600030101010101" pitchFamily="2" charset="-122"/>
                <a:ea typeface="等线" panose="02010600030101010101" pitchFamily="2" charset="-122"/>
              </a:rPr>
              <a:t>目标概率分布的抽样结果</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得到的函数均值（遍历均值） 就是要计算的数学期望值：</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到时刻</a:t>
            </a:r>
            <a:r>
              <a:rPr lang="en-US" altLang="ja-JP" dirty="0">
                <a:latin typeface="等线" panose="02010600030101010101" pitchFamily="2" charset="-122"/>
                <a:ea typeface="等线" panose="02010600030101010101" pitchFamily="2" charset="-122"/>
              </a:rPr>
              <a:t>m</a:t>
            </a:r>
            <a:r>
              <a:rPr lang="ja-JP" altLang="en-US" dirty="0">
                <a:latin typeface="等线" panose="02010600030101010101" pitchFamily="2" charset="-122"/>
                <a:ea typeface="等线" panose="02010600030101010101" pitchFamily="2" charset="-122"/>
              </a:rPr>
              <a:t>为止的时间段称为燃烧期</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2042891" y="3020877"/>
            <a:ext cx="2235200" cy="381000"/>
          </a:xfrm>
          <a:prstGeom prst="rect">
            <a:avLst/>
          </a:prstGeom>
        </p:spPr>
      </p:pic>
      <p:pic>
        <p:nvPicPr>
          <p:cNvPr id="5" name="Picture 4"/>
          <p:cNvPicPr>
            <a:picLocks noChangeAspect="1"/>
          </p:cNvPicPr>
          <p:nvPr/>
        </p:nvPicPr>
        <p:blipFill>
          <a:blip r:embed="rId4"/>
          <a:stretch>
            <a:fillRect/>
          </a:stretch>
        </p:blipFill>
        <p:spPr>
          <a:xfrm>
            <a:off x="4574240" y="4570208"/>
            <a:ext cx="3043520" cy="93169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基本想法</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Autofit/>
          </a:bodyPr>
          <a:lstStyle/>
          <a:p>
            <a:r>
              <a:rPr lang="ja-JP" altLang="en-US" sz="2200">
                <a:latin typeface="等线" panose="02010600030101010101" pitchFamily="2" charset="-122"/>
                <a:ea typeface="等线" panose="02010600030101010101" pitchFamily="2" charset="-122"/>
              </a:rPr>
              <a:t>构建具体的马尔可夫链</a:t>
            </a:r>
            <a:r>
              <a:rPr lang="zh-CN" altLang="en-US" sz="2200" dirty="0">
                <a:latin typeface="等线" panose="02010600030101010101" pitchFamily="2" charset="-122"/>
                <a:ea typeface="等线" panose="02010600030101010101" pitchFamily="2" charset="-122"/>
              </a:rPr>
              <a:t>：</a:t>
            </a:r>
            <a:endParaRPr lang="en-GB" altLang="ja-JP" sz="2200" dirty="0">
              <a:latin typeface="等线" panose="02010600030101010101" pitchFamily="2" charset="-122"/>
              <a:ea typeface="等线" panose="02010600030101010101" pitchFamily="2" charset="-122"/>
            </a:endParaRPr>
          </a:p>
          <a:p>
            <a:r>
              <a:rPr lang="ja-JP" altLang="en-US" sz="2200">
                <a:latin typeface="等线" panose="02010600030101010101" pitchFamily="2" charset="-122"/>
                <a:ea typeface="等线" panose="02010600030101010101" pitchFamily="2" charset="-122"/>
              </a:rPr>
              <a:t>连续变量的时候，需要定义转移核函数</a:t>
            </a:r>
            <a:endParaRPr lang="en-GB" altLang="ja-JP" sz="2200" dirty="0">
              <a:latin typeface="等线" panose="02010600030101010101" pitchFamily="2" charset="-122"/>
              <a:ea typeface="等线" panose="02010600030101010101" pitchFamily="2" charset="-122"/>
            </a:endParaRPr>
          </a:p>
          <a:p>
            <a:r>
              <a:rPr lang="ja-JP" altLang="en-US" sz="2200">
                <a:latin typeface="等线" panose="02010600030101010101" pitchFamily="2" charset="-122"/>
                <a:ea typeface="等线" panose="02010600030101010101" pitchFamily="2" charset="-122"/>
              </a:rPr>
              <a:t>离散变量的时候，需要定义转移矩阵</a:t>
            </a:r>
            <a:endParaRPr lang="en-GB" altLang="ja-JP"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r>
              <a:rPr lang="ja-JP" altLang="en-US" sz="2200">
                <a:latin typeface="等线" panose="02010600030101010101" pitchFamily="2" charset="-122"/>
                <a:ea typeface="等线" panose="02010600030101010101" pitchFamily="2" charset="-122"/>
              </a:rPr>
              <a:t>一个方法是定义特殊的转移核函数或者转移矩阵，构建可逆马尔可夫链，这样可以保证遍历定理成立。</a:t>
            </a:r>
            <a:endParaRPr lang="en-GB" altLang="ja-JP" sz="2200" dirty="0">
              <a:latin typeface="等线" panose="02010600030101010101" pitchFamily="2" charset="-122"/>
              <a:ea typeface="等线" panose="02010600030101010101" pitchFamily="2" charset="-122"/>
            </a:endParaRPr>
          </a:p>
          <a:p>
            <a:pPr marL="0" indent="0">
              <a:buNone/>
            </a:pPr>
            <a:endParaRPr lang="en-GB" altLang="ja-JP" sz="2200" dirty="0">
              <a:latin typeface="等线" panose="02010600030101010101" pitchFamily="2" charset="-122"/>
              <a:ea typeface="等线" panose="02010600030101010101" pitchFamily="2" charset="-122"/>
            </a:endParaRPr>
          </a:p>
          <a:p>
            <a:r>
              <a:rPr lang="ja-JP" altLang="en-US" sz="2200">
                <a:latin typeface="等线" panose="02010600030101010101" pitchFamily="2" charset="-122"/>
                <a:ea typeface="等线" panose="02010600030101010101" pitchFamily="2" charset="-122"/>
              </a:rPr>
              <a:t>常用的马尔可夫链蒙特卡罗法有</a:t>
            </a:r>
            <a:r>
              <a:rPr lang="en-GB" altLang="ja-JP" sz="2200" dirty="0">
                <a:latin typeface="等线" panose="02010600030101010101" pitchFamily="2" charset="-122"/>
                <a:ea typeface="等线" panose="02010600030101010101" pitchFamily="2" charset="-122"/>
              </a:rPr>
              <a:t>Metropolis-Hastings</a:t>
            </a:r>
            <a:r>
              <a:rPr lang="ja-JP" altLang="en-US" sz="2200">
                <a:latin typeface="等线" panose="02010600030101010101" pitchFamily="2" charset="-122"/>
                <a:ea typeface="等线" panose="02010600030101010101" pitchFamily="2" charset="-122"/>
              </a:rPr>
              <a:t>算法、吉布斯抽样。 </a:t>
            </a:r>
            <a:endParaRPr lang="en-GB" altLang="ja-JP" sz="2200" dirty="0">
              <a:latin typeface="等线" panose="02010600030101010101" pitchFamily="2" charset="-122"/>
              <a:ea typeface="等线" panose="02010600030101010101" pitchFamily="2" charset="-122"/>
            </a:endParaRPr>
          </a:p>
          <a:p>
            <a:r>
              <a:rPr lang="ja-JP" altLang="en-US" sz="2200">
                <a:latin typeface="等线" panose="02010600030101010101" pitchFamily="2" charset="-122"/>
                <a:ea typeface="等线" panose="02010600030101010101" pitchFamily="2" charset="-122"/>
              </a:rPr>
              <a:t>由于这个马尔可夫链满足遍历定理，随机游走的起始点并不影响得到的结果，即从不同的起始点出发，都会收敛到同一平稳分布。</a:t>
            </a:r>
            <a:endParaRPr lang="en-GB" altLang="ja-JP" sz="2200" dirty="0">
              <a:latin typeface="等线" panose="02010600030101010101" pitchFamily="2" charset="-122"/>
              <a:ea typeface="等线"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基本想法</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马尔可夫链蒙特卡罗法的收敛性的判断通常是经验性的</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比如，在马尔可夫链上进行随机游走，检验遍历均值是否收敛</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具体地，每隔一段时间取一次样本，得到多个样本以后，计算遍历均值</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当计算的均值稳定后，认为马尔可夫链已经收敛</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再比如，在马尔可夫链上并行进行多个随机游走，比较各个随机游走的遍历均值是否接近 一致。</a:t>
            </a:r>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基本想法</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Autofit/>
          </a:bodyPr>
          <a:lstStyle/>
          <a:p>
            <a:r>
              <a:rPr lang="ja-JP" altLang="en-US" sz="2400">
                <a:latin typeface="等线" panose="02010600030101010101" pitchFamily="2" charset="-122"/>
                <a:ea typeface="等线" panose="02010600030101010101" pitchFamily="2" charset="-122"/>
              </a:rPr>
              <a:t>马尔可夫链蒙特卡罗法中得到的样本序列，相邻的样本点是相关的，而不是独立的</a:t>
            </a:r>
            <a:endParaRPr lang="en-GB" altLang="ja-JP" sz="2400" dirty="0">
              <a:latin typeface="等线" panose="02010600030101010101" pitchFamily="2" charset="-122"/>
              <a:ea typeface="等线" panose="02010600030101010101" pitchFamily="2" charset="-122"/>
            </a:endParaRPr>
          </a:p>
          <a:p>
            <a:r>
              <a:rPr lang="ja-JP" altLang="en-US" sz="2400">
                <a:latin typeface="等线" panose="02010600030101010101" pitchFamily="2" charset="-122"/>
                <a:ea typeface="等线" panose="02010600030101010101" pitchFamily="2" charset="-122"/>
              </a:rPr>
              <a:t>因此，在需要独立样本时，可以在该样本序列中再次进行随机抽样</a:t>
            </a:r>
            <a:endParaRPr lang="en-GB" altLang="ja-JP" sz="2400" dirty="0">
              <a:latin typeface="等线" panose="02010600030101010101" pitchFamily="2" charset="-122"/>
              <a:ea typeface="等线" panose="02010600030101010101" pitchFamily="2" charset="-122"/>
            </a:endParaRPr>
          </a:p>
          <a:p>
            <a:r>
              <a:rPr lang="ja-JP" altLang="en-US" sz="2400">
                <a:latin typeface="等线" panose="02010600030101010101" pitchFamily="2" charset="-122"/>
                <a:ea typeface="等线" panose="02010600030101010101" pitchFamily="2" charset="-122"/>
              </a:rPr>
              <a:t>比如每隔一段时间取一次样本，将这样得到的子样本集合作为独立样本集合。</a:t>
            </a:r>
            <a:endParaRPr lang="en-GB" altLang="ja-JP" sz="2400" dirty="0">
              <a:latin typeface="等线" panose="02010600030101010101" pitchFamily="2" charset="-122"/>
              <a:ea typeface="等线" panose="02010600030101010101" pitchFamily="2" charset="-122"/>
            </a:endParaRPr>
          </a:p>
          <a:p>
            <a:endParaRPr lang="en-GB" altLang="ja-JP" sz="2400" dirty="0">
              <a:latin typeface="等线" panose="02010600030101010101" pitchFamily="2" charset="-122"/>
              <a:ea typeface="等线" panose="02010600030101010101" pitchFamily="2" charset="-122"/>
            </a:endParaRPr>
          </a:p>
          <a:p>
            <a:r>
              <a:rPr lang="ja-JP" altLang="en-US" sz="2400">
                <a:latin typeface="等线" panose="02010600030101010101" pitchFamily="2" charset="-122"/>
                <a:ea typeface="等线" panose="02010600030101010101" pitchFamily="2" charset="-122"/>
              </a:rPr>
              <a:t>马尔可夫链蒙特卡罗法比接受</a:t>
            </a:r>
            <a:r>
              <a:rPr lang="en-US" altLang="zh-CN" sz="2400" dirty="0">
                <a:latin typeface="等线" panose="02010600030101010101" pitchFamily="2" charset="-122"/>
                <a:ea typeface="等线" panose="02010600030101010101" pitchFamily="2" charset="-122"/>
              </a:rPr>
              <a:t>-</a:t>
            </a:r>
            <a:r>
              <a:rPr lang="ja-JP" altLang="en-US" sz="2400">
                <a:latin typeface="等线" panose="02010600030101010101" pitchFamily="2" charset="-122"/>
                <a:ea typeface="等线" panose="02010600030101010101" pitchFamily="2" charset="-122"/>
              </a:rPr>
              <a:t>拒绝法更容易实现，因为只需要定义马尔可夫链， 而不需要定义建议分布</a:t>
            </a:r>
            <a:endParaRPr lang="en-GB" altLang="ja-JP" sz="2400" dirty="0">
              <a:latin typeface="等线" panose="02010600030101010101" pitchFamily="2" charset="-122"/>
              <a:ea typeface="等线" panose="02010600030101010101" pitchFamily="2" charset="-122"/>
            </a:endParaRPr>
          </a:p>
          <a:p>
            <a:endParaRPr lang="en-GB" altLang="ja-JP" sz="2400" dirty="0">
              <a:latin typeface="等线" panose="02010600030101010101" pitchFamily="2" charset="-122"/>
              <a:ea typeface="等线" panose="02010600030101010101" pitchFamily="2" charset="-122"/>
            </a:endParaRPr>
          </a:p>
          <a:p>
            <a:r>
              <a:rPr lang="ja-JP" altLang="en-US" sz="2400">
                <a:latin typeface="等线" panose="02010600030101010101" pitchFamily="2" charset="-122"/>
                <a:ea typeface="等线" panose="02010600030101010101" pitchFamily="2" charset="-122"/>
              </a:rPr>
              <a:t>一般来说马尔可夫链蒙特卡罗法比接受</a:t>
            </a:r>
            <a:r>
              <a:rPr lang="en-US" altLang="zh-CN" sz="2400" dirty="0">
                <a:latin typeface="等线" panose="02010600030101010101" pitchFamily="2" charset="-122"/>
                <a:ea typeface="等线" panose="02010600030101010101" pitchFamily="2" charset="-122"/>
              </a:rPr>
              <a:t>-</a:t>
            </a:r>
            <a:r>
              <a:rPr lang="ja-JP" altLang="en-US" sz="2400">
                <a:latin typeface="等线" panose="02010600030101010101" pitchFamily="2" charset="-122"/>
                <a:ea typeface="等线" panose="02010600030101010101" pitchFamily="2" charset="-122"/>
              </a:rPr>
              <a:t>拒绝法效率更高，没有大量被拒绝的样本，虽然燃烧期的样本也要抛弃</a:t>
            </a:r>
            <a:endParaRPr lang="en-US"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基本步骤</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sz="2200">
                <a:latin typeface="等线" panose="02010600030101010101" pitchFamily="2" charset="-122"/>
                <a:ea typeface="等线" panose="02010600030101010101" pitchFamily="2" charset="-122"/>
              </a:rPr>
              <a:t>可以将马尔可夫链蒙特卡罗法概括为以下三步</a:t>
            </a:r>
            <a:r>
              <a:rPr lang="zh-CN" altLang="en-US" sz="2200" dirty="0">
                <a:latin typeface="等线" panose="02010600030101010101" pitchFamily="2" charset="-122"/>
                <a:ea typeface="等线" panose="02010600030101010101" pitchFamily="2" charset="-122"/>
              </a:rPr>
              <a:t>：</a:t>
            </a:r>
            <a:endParaRPr lang="en-GB" altLang="zh-CN"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a:t>
            </a:r>
            <a:r>
              <a:rPr lang="en-US" altLang="zh-CN" sz="2200" dirty="0">
                <a:latin typeface="等线" panose="02010600030101010101" pitchFamily="2" charset="-122"/>
                <a:ea typeface="等线" panose="02010600030101010101" pitchFamily="2" charset="-122"/>
              </a:rPr>
              <a:t>1</a:t>
            </a:r>
            <a:r>
              <a:rPr lang="zh-CN" altLang="en-US" sz="2200" dirty="0">
                <a:latin typeface="等线" panose="02010600030101010101" pitchFamily="2" charset="-122"/>
                <a:ea typeface="等线" panose="02010600030101010101" pitchFamily="2" charset="-122"/>
              </a:rPr>
              <a:t>）</a:t>
            </a:r>
            <a:r>
              <a:rPr lang="ja-JP" altLang="en-US" sz="2200">
                <a:latin typeface="等线" panose="02010600030101010101" pitchFamily="2" charset="-122"/>
                <a:ea typeface="等线" panose="02010600030101010101" pitchFamily="2" charset="-122"/>
              </a:rPr>
              <a:t>首先</a:t>
            </a:r>
            <a:r>
              <a:rPr lang="zh-CN" altLang="en-US" sz="2200" dirty="0">
                <a:latin typeface="等线" panose="02010600030101010101" pitchFamily="2" charset="-122"/>
                <a:ea typeface="等线" panose="02010600030101010101" pitchFamily="2" charset="-122"/>
              </a:rPr>
              <a:t>，在随机变量</a:t>
            </a:r>
            <a:r>
              <a:rPr lang="en-GB" altLang="zh-CN" sz="2200" dirty="0">
                <a:latin typeface="等线" panose="02010600030101010101" pitchFamily="2" charset="-122"/>
                <a:ea typeface="等线" panose="02010600030101010101" pitchFamily="2" charset="-122"/>
              </a:rPr>
              <a:t>x</a:t>
            </a:r>
            <a:r>
              <a:rPr lang="zh-CN" altLang="en-US" sz="2200" dirty="0">
                <a:latin typeface="等线" panose="02010600030101010101" pitchFamily="2" charset="-122"/>
                <a:ea typeface="等线" panose="02010600030101010101" pitchFamily="2" charset="-122"/>
              </a:rPr>
              <a:t>的状态空间</a:t>
            </a:r>
            <a:r>
              <a:rPr lang="en-GB" altLang="zh-CN" sz="2200" dirty="0">
                <a:latin typeface="等线" panose="02010600030101010101" pitchFamily="2" charset="-122"/>
                <a:ea typeface="等线" panose="02010600030101010101" pitchFamily="2" charset="-122"/>
              </a:rPr>
              <a:t>S</a:t>
            </a:r>
            <a:r>
              <a:rPr lang="zh-CN" altLang="en-US" sz="2200" dirty="0">
                <a:latin typeface="等线" panose="02010600030101010101" pitchFamily="2" charset="-122"/>
                <a:ea typeface="等线" panose="02010600030101010101" pitchFamily="2" charset="-122"/>
              </a:rPr>
              <a:t>上构造一个满足遍历定理的马尔可夫链， 使其平稳分布为目标分布</a:t>
            </a:r>
            <a:r>
              <a:rPr lang="en-US" altLang="zh-CN" sz="2200" dirty="0">
                <a:latin typeface="等线" panose="02010600030101010101" pitchFamily="2" charset="-122"/>
                <a:ea typeface="等线" panose="02010600030101010101" pitchFamily="2" charset="-122"/>
              </a:rPr>
              <a:t>p(</a:t>
            </a:r>
            <a:r>
              <a:rPr lang="en-GB" altLang="zh-CN" sz="2200" dirty="0">
                <a:latin typeface="等线" panose="02010600030101010101" pitchFamily="2" charset="-122"/>
                <a:ea typeface="等线" panose="02010600030101010101" pitchFamily="2" charset="-122"/>
              </a:rPr>
              <a:t>x)</a:t>
            </a:r>
          </a:p>
          <a:p>
            <a:pPr marL="0" indent="0">
              <a:buNone/>
            </a:pPr>
            <a:endParaRPr lang="en-GB" altLang="ja-JP"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a:t>
            </a:r>
            <a:r>
              <a:rPr lang="en-US" altLang="zh-CN" sz="2200" dirty="0">
                <a:latin typeface="等线" panose="02010600030101010101" pitchFamily="2" charset="-122"/>
                <a:ea typeface="等线" panose="02010600030101010101" pitchFamily="2" charset="-122"/>
              </a:rPr>
              <a:t>2</a:t>
            </a:r>
            <a:r>
              <a:rPr lang="zh-CN" altLang="en-US" sz="2200" dirty="0">
                <a:latin typeface="等线" panose="02010600030101010101" pitchFamily="2" charset="-122"/>
                <a:ea typeface="等线" panose="02010600030101010101" pitchFamily="2" charset="-122"/>
              </a:rPr>
              <a:t>）从状态空间的某一点</a:t>
            </a:r>
            <a:r>
              <a:rPr lang="en-GB" altLang="zh-CN" sz="2200" dirty="0">
                <a:latin typeface="等线" panose="02010600030101010101" pitchFamily="2" charset="-122"/>
                <a:ea typeface="等线" panose="02010600030101010101" pitchFamily="2" charset="-122"/>
              </a:rPr>
              <a:t>x</a:t>
            </a:r>
            <a:r>
              <a:rPr lang="en-US" altLang="zh-CN" sz="2200" baseline="-25000" dirty="0">
                <a:latin typeface="等线" panose="02010600030101010101" pitchFamily="2" charset="-122"/>
                <a:ea typeface="等线" panose="02010600030101010101" pitchFamily="2" charset="-122"/>
              </a:rPr>
              <a:t>0</a:t>
            </a:r>
            <a:r>
              <a:rPr lang="zh-CN" altLang="en-US" sz="2200" dirty="0">
                <a:latin typeface="等线" panose="02010600030101010101" pitchFamily="2" charset="-122"/>
                <a:ea typeface="等线" panose="02010600030101010101" pitchFamily="2" charset="-122"/>
              </a:rPr>
              <a:t>出发，用构造的马尔可夫链进行随机游走，产生样本序列</a:t>
            </a:r>
            <a:r>
              <a:rPr lang="en-GB" altLang="zh-CN" sz="2200" dirty="0">
                <a:latin typeface="等线" panose="02010600030101010101" pitchFamily="2" charset="-122"/>
                <a:ea typeface="等线" panose="02010600030101010101" pitchFamily="2" charset="-122"/>
              </a:rPr>
              <a:t>			</a:t>
            </a:r>
            <a:r>
              <a:rPr lang="zh-CN" altLang="en-US" sz="2200" dirty="0">
                <a:latin typeface="等线" panose="02010600030101010101" pitchFamily="2" charset="-122"/>
                <a:ea typeface="等线" panose="02010600030101010101" pitchFamily="2" charset="-122"/>
              </a:rPr>
              <a:t>。</a:t>
            </a:r>
            <a:endParaRPr lang="en-GB" altLang="zh-CN"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a:p>
            <a:r>
              <a:rPr lang="zh-CN" altLang="en-US" sz="2200" dirty="0">
                <a:latin typeface="等线" panose="02010600030101010101" pitchFamily="2" charset="-122"/>
                <a:ea typeface="等线" panose="02010600030101010101" pitchFamily="2" charset="-122"/>
              </a:rPr>
              <a:t>（</a:t>
            </a:r>
            <a:r>
              <a:rPr lang="en-US" altLang="zh-CN" sz="2200" dirty="0">
                <a:latin typeface="等线" panose="02010600030101010101" pitchFamily="2" charset="-122"/>
                <a:ea typeface="等线" panose="02010600030101010101" pitchFamily="2" charset="-122"/>
              </a:rPr>
              <a:t>3</a:t>
            </a:r>
            <a:r>
              <a:rPr lang="zh-CN" altLang="en-US" sz="2200" dirty="0">
                <a:latin typeface="等线" panose="02010600030101010101" pitchFamily="2" charset="-122"/>
                <a:ea typeface="等线" panose="02010600030101010101" pitchFamily="2" charset="-122"/>
              </a:rPr>
              <a:t>）应用马尔可夫链的遍历定理，确定正整数</a:t>
            </a:r>
            <a:r>
              <a:rPr lang="en-GB" altLang="zh-CN" sz="2200" dirty="0">
                <a:latin typeface="等线" panose="02010600030101010101" pitchFamily="2" charset="-122"/>
                <a:ea typeface="等线" panose="02010600030101010101" pitchFamily="2" charset="-122"/>
              </a:rPr>
              <a:t>m</a:t>
            </a:r>
            <a:r>
              <a:rPr lang="zh-CN" altLang="en-US" sz="2200" dirty="0">
                <a:latin typeface="等线" panose="02010600030101010101" pitchFamily="2" charset="-122"/>
                <a:ea typeface="等线" panose="02010600030101010101" pitchFamily="2" charset="-122"/>
              </a:rPr>
              <a:t>和</a:t>
            </a:r>
            <a:r>
              <a:rPr lang="en-GB" altLang="zh-CN" sz="2200" dirty="0">
                <a:latin typeface="等线" panose="02010600030101010101" pitchFamily="2" charset="-122"/>
                <a:ea typeface="等线" panose="02010600030101010101" pitchFamily="2" charset="-122"/>
              </a:rPr>
              <a:t>n,</a:t>
            </a:r>
            <a:r>
              <a:rPr lang="zh-CN" altLang="en-GB" sz="2200" dirty="0">
                <a:latin typeface="等线" panose="02010600030101010101" pitchFamily="2" charset="-122"/>
                <a:ea typeface="等线" panose="02010600030101010101" pitchFamily="2" charset="-122"/>
              </a:rPr>
              <a:t>（</a:t>
            </a:r>
            <a:r>
              <a:rPr lang="en-US" altLang="zh-CN" sz="2200" dirty="0">
                <a:latin typeface="等线" panose="02010600030101010101" pitchFamily="2" charset="-122"/>
                <a:ea typeface="等线" panose="02010600030101010101" pitchFamily="2" charset="-122"/>
              </a:rPr>
              <a:t>m</a:t>
            </a:r>
            <a:r>
              <a:rPr lang="zh-CN" altLang="en-US" sz="2200" dirty="0">
                <a:latin typeface="等线" panose="02010600030101010101" pitchFamily="2" charset="-122"/>
                <a:ea typeface="等线" panose="02010600030101010101" pitchFamily="2" charset="-122"/>
              </a:rPr>
              <a:t>＜</a:t>
            </a:r>
            <a:r>
              <a:rPr lang="en-GB" altLang="zh-CN" sz="2200" dirty="0">
                <a:latin typeface="等线" panose="02010600030101010101" pitchFamily="2" charset="-122"/>
                <a:ea typeface="等线" panose="02010600030101010101" pitchFamily="2" charset="-122"/>
              </a:rPr>
              <a:t>n)</a:t>
            </a:r>
            <a:r>
              <a:rPr lang="zh-CN" altLang="en-GB"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得到样本集合 </a:t>
            </a:r>
            <a:r>
              <a:rPr lang="en-GB" altLang="zh-CN" sz="2200" dirty="0">
                <a:latin typeface="等线" panose="02010600030101010101" pitchFamily="2" charset="-122"/>
                <a:ea typeface="等线" panose="02010600030101010101" pitchFamily="2" charset="-122"/>
              </a:rPr>
              <a:t>			</a:t>
            </a:r>
            <a:r>
              <a:rPr lang="zh-CN" altLang="en-US" sz="2200" dirty="0">
                <a:latin typeface="等线" panose="02010600030101010101" pitchFamily="2" charset="-122"/>
                <a:ea typeface="等线" panose="02010600030101010101" pitchFamily="2" charset="-122"/>
              </a:rPr>
              <a:t>   </a:t>
            </a:r>
            <a:r>
              <a:rPr lang="en-GB" altLang="zh-CN" sz="2200" dirty="0">
                <a:latin typeface="等线" panose="02010600030101010101" pitchFamily="2" charset="-122"/>
                <a:ea typeface="等线" panose="02010600030101010101" pitchFamily="2" charset="-122"/>
              </a:rPr>
              <a:t>	</a:t>
            </a:r>
            <a:r>
              <a:rPr lang="zh-CN" altLang="en-US" sz="2200" dirty="0">
                <a:latin typeface="等线" panose="02010600030101010101" pitchFamily="2" charset="-122"/>
                <a:ea typeface="等线" panose="02010600030101010101" pitchFamily="2" charset="-122"/>
              </a:rPr>
              <a:t> </a:t>
            </a:r>
            <a:r>
              <a:rPr lang="zh-CN" altLang="en-GB" sz="2200" dirty="0">
                <a:latin typeface="等线" panose="02010600030101010101" pitchFamily="2" charset="-122"/>
                <a:ea typeface="等线" panose="02010600030101010101" pitchFamily="2" charset="-122"/>
              </a:rPr>
              <a:t>，</a:t>
            </a:r>
            <a:r>
              <a:rPr lang="zh-CN" altLang="en-US" sz="2200" dirty="0">
                <a:latin typeface="等线" panose="02010600030101010101" pitchFamily="2" charset="-122"/>
                <a:ea typeface="等线" panose="02010600030101010101" pitchFamily="2" charset="-122"/>
              </a:rPr>
              <a:t>求得函数</a:t>
            </a:r>
            <a:r>
              <a:rPr lang="en-GB" altLang="zh-CN" sz="2200" dirty="0">
                <a:latin typeface="等线" panose="02010600030101010101" pitchFamily="2" charset="-122"/>
                <a:ea typeface="等线" panose="02010600030101010101" pitchFamily="2" charset="-122"/>
              </a:rPr>
              <a:t>f(x)</a:t>
            </a:r>
            <a:r>
              <a:rPr lang="zh-CN" altLang="en-US" sz="2200" dirty="0">
                <a:latin typeface="等线" panose="02010600030101010101" pitchFamily="2" charset="-122"/>
                <a:ea typeface="等线" panose="02010600030101010101" pitchFamily="2" charset="-122"/>
              </a:rPr>
              <a:t>的均值（遍历均值） </a:t>
            </a:r>
            <a:endParaRPr lang="en-GB" altLang="ja-JP" sz="2200" dirty="0">
              <a:latin typeface="等线" panose="02010600030101010101" pitchFamily="2" charset="-122"/>
              <a:ea typeface="等线" panose="02010600030101010101" pitchFamily="2" charset="-122"/>
            </a:endParaRPr>
          </a:p>
          <a:p>
            <a:endParaRPr lang="en-GB" altLang="ja-JP" sz="2200" dirty="0">
              <a:latin typeface="等线" panose="02010600030101010101" pitchFamily="2" charset="-122"/>
              <a:ea typeface="等线" panose="02010600030101010101" pitchFamily="2" charset="-122"/>
            </a:endParaRPr>
          </a:p>
        </p:txBody>
      </p:sp>
      <p:pic>
        <p:nvPicPr>
          <p:cNvPr id="5" name="Picture 4"/>
          <p:cNvPicPr>
            <a:picLocks noChangeAspect="1"/>
          </p:cNvPicPr>
          <p:nvPr/>
        </p:nvPicPr>
        <p:blipFill>
          <a:blip r:embed="rId3"/>
          <a:stretch>
            <a:fillRect/>
          </a:stretch>
        </p:blipFill>
        <p:spPr>
          <a:xfrm>
            <a:off x="1895475" y="4678217"/>
            <a:ext cx="1778000" cy="292100"/>
          </a:xfrm>
          <a:prstGeom prst="rect">
            <a:avLst/>
          </a:prstGeom>
        </p:spPr>
      </p:pic>
      <p:pic>
        <p:nvPicPr>
          <p:cNvPr id="6" name="Picture 5"/>
          <p:cNvPicPr>
            <a:picLocks noChangeAspect="1"/>
          </p:cNvPicPr>
          <p:nvPr/>
        </p:nvPicPr>
        <p:blipFill>
          <a:blip r:embed="rId4"/>
          <a:stretch>
            <a:fillRect/>
          </a:stretch>
        </p:blipFill>
        <p:spPr>
          <a:xfrm>
            <a:off x="1362075" y="5723227"/>
            <a:ext cx="2311400" cy="355600"/>
          </a:xfrm>
          <a:prstGeom prst="rect">
            <a:avLst/>
          </a:prstGeom>
        </p:spPr>
      </p:pic>
      <p:pic>
        <p:nvPicPr>
          <p:cNvPr id="7" name="Picture 6"/>
          <p:cNvPicPr>
            <a:picLocks noChangeAspect="1"/>
          </p:cNvPicPr>
          <p:nvPr/>
        </p:nvPicPr>
        <p:blipFill rotWithShape="1">
          <a:blip r:embed="rId5"/>
          <a:srcRect t="5019" b="14997"/>
          <a:stretch>
            <a:fillRect/>
          </a:stretch>
        </p:blipFill>
        <p:spPr>
          <a:xfrm>
            <a:off x="4576203" y="6040191"/>
            <a:ext cx="2730500" cy="72121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马尔可夫链蒙特卡罗法与统计学习</a:t>
            </a:r>
          </a:p>
        </p:txBody>
      </p:sp>
      <p:sp>
        <p:nvSpPr>
          <p:cNvPr id="3" name="内容占位符 2"/>
          <p:cNvSpPr>
            <a:spLocks noGrp="1"/>
          </p:cNvSpPr>
          <p:nvPr>
            <p:ph idx="1"/>
          </p:nvPr>
        </p:nvSpPr>
        <p:spPr/>
        <p:txBody>
          <a:bodyPr>
            <a:noAutofit/>
          </a:bodyPr>
          <a:lstStyle/>
          <a:p>
            <a:r>
              <a:rPr lang="ja-JP" altLang="en-US" sz="2600">
                <a:latin typeface="等线" panose="02010600030101010101" pitchFamily="2" charset="-122"/>
                <a:ea typeface="等线" panose="02010600030101010101" pitchFamily="2" charset="-122"/>
              </a:rPr>
              <a:t>假设观测数据由随机变量</a:t>
            </a:r>
            <a:r>
              <a:rPr lang="en-GB" altLang="ja-JP" sz="2600" dirty="0">
                <a:latin typeface="等线" panose="02010600030101010101" pitchFamily="2" charset="-122"/>
                <a:ea typeface="等线" panose="02010600030101010101" pitchFamily="2" charset="-122"/>
              </a:rPr>
              <a:t>	</a:t>
            </a:r>
            <a:r>
              <a:rPr lang="zh-CN" altLang="en-US" sz="2600" dirty="0">
                <a:latin typeface="等线" panose="02010600030101010101" pitchFamily="2" charset="-122"/>
                <a:ea typeface="等线" panose="02010600030101010101" pitchFamily="2" charset="-122"/>
              </a:rPr>
              <a:t>  </a:t>
            </a:r>
            <a:r>
              <a:rPr lang="ja-JP" altLang="en-US" sz="2600">
                <a:latin typeface="等线" panose="02010600030101010101" pitchFamily="2" charset="-122"/>
                <a:ea typeface="等线" panose="02010600030101010101" pitchFamily="2" charset="-122"/>
              </a:rPr>
              <a:t>表示，模型由随机变量</a:t>
            </a:r>
            <a:r>
              <a:rPr lang="en-GB" altLang="ja-JP" sz="2600" dirty="0">
                <a:latin typeface="等线" panose="02010600030101010101" pitchFamily="2" charset="-122"/>
                <a:ea typeface="等线" panose="02010600030101010101" pitchFamily="2" charset="-122"/>
              </a:rPr>
              <a:t>	</a:t>
            </a:r>
            <a:r>
              <a:rPr lang="zh-CN" altLang="en-US" sz="2600" dirty="0">
                <a:latin typeface="等线" panose="02010600030101010101" pitchFamily="2" charset="-122"/>
                <a:ea typeface="等线" panose="02010600030101010101" pitchFamily="2" charset="-122"/>
              </a:rPr>
              <a:t>        </a:t>
            </a:r>
            <a:r>
              <a:rPr lang="ja-JP" altLang="en-US" sz="2600">
                <a:latin typeface="等线" panose="02010600030101010101" pitchFamily="2" charset="-122"/>
                <a:ea typeface="等线" panose="02010600030101010101" pitchFamily="2" charset="-122"/>
              </a:rPr>
              <a:t>表示，贝叶斯学习通过贝叶斯定理计算给定数据条件下模型的后验概率，并选择后验概率最大的模型</a:t>
            </a:r>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r>
              <a:rPr lang="ja-JP" altLang="en-US" sz="2600">
                <a:latin typeface="等线" panose="02010600030101010101" pitchFamily="2" charset="-122"/>
                <a:ea typeface="等线" panose="02010600030101010101" pitchFamily="2" charset="-122"/>
              </a:rPr>
              <a:t>后验概率</a:t>
            </a:r>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r>
              <a:rPr lang="ja-JP" altLang="en-US" sz="2600">
                <a:latin typeface="等线" panose="02010600030101010101" pitchFamily="2" charset="-122"/>
                <a:ea typeface="等线" panose="02010600030101010101" pitchFamily="2" charset="-122"/>
              </a:rPr>
              <a:t>贝叶斯学习中经常需要进行三种积分运算：</a:t>
            </a:r>
            <a:endParaRPr lang="en-GB" altLang="ja-JP" sz="2600" dirty="0">
              <a:latin typeface="等线" panose="02010600030101010101" pitchFamily="2" charset="-122"/>
              <a:ea typeface="等线" panose="02010600030101010101" pitchFamily="2" charset="-122"/>
            </a:endParaRPr>
          </a:p>
          <a:p>
            <a:pPr lvl="1"/>
            <a:r>
              <a:rPr lang="ja-JP" altLang="en-US" sz="2600">
                <a:latin typeface="等线" panose="02010600030101010101" pitchFamily="2" charset="-122"/>
                <a:ea typeface="等线" panose="02010600030101010101" pitchFamily="2" charset="-122"/>
              </a:rPr>
              <a:t>归范化（</a:t>
            </a:r>
            <a:r>
              <a:rPr lang="en-GB" altLang="ja-JP" sz="2600" dirty="0">
                <a:latin typeface="等线" panose="02010600030101010101" pitchFamily="2" charset="-122"/>
                <a:ea typeface="等线" panose="02010600030101010101" pitchFamily="2" charset="-122"/>
              </a:rPr>
              <a:t>normalization)</a:t>
            </a:r>
          </a:p>
          <a:p>
            <a:pPr lvl="1"/>
            <a:r>
              <a:rPr lang="ja-JP" altLang="en-US" sz="2600">
                <a:latin typeface="等线" panose="02010600030101010101" pitchFamily="2" charset="-122"/>
                <a:ea typeface="等线" panose="02010600030101010101" pitchFamily="2" charset="-122"/>
              </a:rPr>
              <a:t>边缘 化（</a:t>
            </a:r>
            <a:r>
              <a:rPr lang="en-GB" altLang="ja-JP" sz="2600" dirty="0">
                <a:latin typeface="等线" panose="02010600030101010101" pitchFamily="2" charset="-122"/>
                <a:ea typeface="等线" panose="02010600030101010101" pitchFamily="2" charset="-122"/>
              </a:rPr>
              <a:t>marginalization)</a:t>
            </a:r>
          </a:p>
          <a:p>
            <a:pPr lvl="1"/>
            <a:r>
              <a:rPr lang="ja-JP" altLang="en-US" sz="2600">
                <a:latin typeface="等线" panose="02010600030101010101" pitchFamily="2" charset="-122"/>
                <a:ea typeface="等线" panose="02010600030101010101" pitchFamily="2" charset="-122"/>
              </a:rPr>
              <a:t>数学期望（</a:t>
            </a:r>
            <a:r>
              <a:rPr lang="en-GB" altLang="ja-JP" sz="2600" dirty="0">
                <a:latin typeface="等线" panose="02010600030101010101" pitchFamily="2" charset="-122"/>
                <a:ea typeface="等线" panose="02010600030101010101" pitchFamily="2" charset="-122"/>
              </a:rPr>
              <a:t>expectation)</a:t>
            </a:r>
          </a:p>
        </p:txBody>
      </p:sp>
      <p:pic>
        <p:nvPicPr>
          <p:cNvPr id="4" name="Picture 3"/>
          <p:cNvPicPr>
            <a:picLocks noChangeAspect="1"/>
          </p:cNvPicPr>
          <p:nvPr/>
        </p:nvPicPr>
        <p:blipFill>
          <a:blip r:embed="rId3"/>
          <a:stretch>
            <a:fillRect/>
          </a:stretch>
        </p:blipFill>
        <p:spPr>
          <a:xfrm>
            <a:off x="4972613" y="2279339"/>
            <a:ext cx="660400" cy="292100"/>
          </a:xfrm>
          <a:prstGeom prst="rect">
            <a:avLst/>
          </a:prstGeom>
        </p:spPr>
      </p:pic>
      <p:pic>
        <p:nvPicPr>
          <p:cNvPr id="5" name="Picture 4"/>
          <p:cNvPicPr>
            <a:picLocks noChangeAspect="1"/>
          </p:cNvPicPr>
          <p:nvPr/>
        </p:nvPicPr>
        <p:blipFill>
          <a:blip r:embed="rId4"/>
          <a:stretch>
            <a:fillRect/>
          </a:stretch>
        </p:blipFill>
        <p:spPr>
          <a:xfrm>
            <a:off x="9081626" y="2234352"/>
            <a:ext cx="685800" cy="304800"/>
          </a:xfrm>
          <a:prstGeom prst="rect">
            <a:avLst/>
          </a:prstGeom>
        </p:spPr>
      </p:pic>
      <p:pic>
        <p:nvPicPr>
          <p:cNvPr id="6" name="Picture 5"/>
          <p:cNvPicPr>
            <a:picLocks noChangeAspect="1"/>
          </p:cNvPicPr>
          <p:nvPr/>
        </p:nvPicPr>
        <p:blipFill>
          <a:blip r:embed="rId5"/>
          <a:stretch>
            <a:fillRect/>
          </a:stretch>
        </p:blipFill>
        <p:spPr>
          <a:xfrm>
            <a:off x="2804017" y="3702784"/>
            <a:ext cx="3098800" cy="990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马尔可夫链蒙特卡罗法与统计学习</a:t>
            </a:r>
          </a:p>
        </p:txBody>
      </p:sp>
      <p:sp>
        <p:nvSpPr>
          <p:cNvPr id="3" name="内容占位符 2"/>
          <p:cNvSpPr>
            <a:spLocks noGrp="1"/>
          </p:cNvSpPr>
          <p:nvPr>
            <p:ph idx="1"/>
          </p:nvPr>
        </p:nvSpPr>
        <p:spPr/>
        <p:txBody>
          <a:bodyPr>
            <a:normAutofit fontScale="92500"/>
          </a:bodyPr>
          <a:lstStyle/>
          <a:p>
            <a:r>
              <a:rPr lang="ja-JP" altLang="en-US">
                <a:latin typeface="等线" panose="02010600030101010101" pitchFamily="2" charset="-122"/>
                <a:ea typeface="等线" panose="02010600030101010101" pitchFamily="2" charset="-122"/>
              </a:rPr>
              <a:t>后验概率计算中需要归范化计算：</a:t>
            </a:r>
            <a:endParaRPr lang="en-GB" altLang="ja-JP" dirty="0">
              <a:latin typeface="等线" panose="02010600030101010101" pitchFamily="2" charset="-122"/>
              <a:ea typeface="等线" panose="02010600030101010101" pitchFamily="2" charset="-122"/>
            </a:endParaRPr>
          </a:p>
          <a:p>
            <a:pPr marL="0" indent="0">
              <a:buNone/>
            </a:pP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如果有隐变量</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，后验概率的计算需要边缘化计算： </a:t>
            </a:r>
            <a:endParaRPr lang="en-GB" altLang="ja-JP" dirty="0">
              <a:latin typeface="等线" panose="02010600030101010101" pitchFamily="2" charset="-122"/>
              <a:ea typeface="等线" panose="02010600030101010101" pitchFamily="2" charset="-122"/>
            </a:endParaRPr>
          </a:p>
          <a:p>
            <a:pPr marL="0" indent="0">
              <a:buNone/>
            </a:pPr>
            <a:endParaRPr lang="en-GB" altLang="ja-JP" dirty="0">
              <a:latin typeface="等线" panose="02010600030101010101" pitchFamily="2" charset="-122"/>
              <a:ea typeface="等线" panose="02010600030101010101" pitchFamily="2" charset="-122"/>
            </a:endParaRPr>
          </a:p>
          <a:p>
            <a:pPr marL="0" indent="0">
              <a:buNone/>
            </a:pP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如果有一个函数</a:t>
            </a:r>
            <a:r>
              <a:rPr lang="en-GB" altLang="ja-JP" dirty="0">
                <a:latin typeface="等线" panose="02010600030101010101" pitchFamily="2" charset="-122"/>
                <a:ea typeface="等线" panose="02010600030101010101" pitchFamily="2" charset="-122"/>
              </a:rPr>
              <a:t>f(x)</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可以计算该函数的关于后验概率分布的数学期望：</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马尔可夫链蒙特卡罗法为这些计算提供了一个通用的有效解决方案 </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6096000" y="2182512"/>
            <a:ext cx="1993900" cy="673100"/>
          </a:xfrm>
          <a:prstGeom prst="rect">
            <a:avLst/>
          </a:prstGeom>
        </p:spPr>
      </p:pic>
      <p:pic>
        <p:nvPicPr>
          <p:cNvPr id="5" name="Picture 4"/>
          <p:cNvPicPr>
            <a:picLocks noChangeAspect="1"/>
          </p:cNvPicPr>
          <p:nvPr/>
        </p:nvPicPr>
        <p:blipFill rotWithShape="1">
          <a:blip r:embed="rId4"/>
          <a:srcRect r="7746" b="-3873"/>
          <a:stretch>
            <a:fillRect/>
          </a:stretch>
        </p:blipFill>
        <p:spPr>
          <a:xfrm>
            <a:off x="3253163" y="3214867"/>
            <a:ext cx="609242" cy="316606"/>
          </a:xfrm>
          <a:prstGeom prst="rect">
            <a:avLst/>
          </a:prstGeom>
        </p:spPr>
      </p:pic>
      <p:pic>
        <p:nvPicPr>
          <p:cNvPr id="6" name="Picture 5"/>
          <p:cNvPicPr>
            <a:picLocks noChangeAspect="1"/>
          </p:cNvPicPr>
          <p:nvPr/>
        </p:nvPicPr>
        <p:blipFill>
          <a:blip r:embed="rId5"/>
          <a:stretch>
            <a:fillRect/>
          </a:stretch>
        </p:blipFill>
        <p:spPr>
          <a:xfrm>
            <a:off x="4445563" y="3607158"/>
            <a:ext cx="2374900" cy="685800"/>
          </a:xfrm>
          <a:prstGeom prst="rect">
            <a:avLst/>
          </a:prstGeom>
        </p:spPr>
      </p:pic>
      <p:pic>
        <p:nvPicPr>
          <p:cNvPr id="7" name="Picture 6"/>
          <p:cNvPicPr>
            <a:picLocks noChangeAspect="1"/>
          </p:cNvPicPr>
          <p:nvPr/>
        </p:nvPicPr>
        <p:blipFill>
          <a:blip r:embed="rId6"/>
          <a:stretch>
            <a:fillRect/>
          </a:stretch>
        </p:blipFill>
        <p:spPr>
          <a:xfrm>
            <a:off x="3924863" y="5013257"/>
            <a:ext cx="3416300" cy="6731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等线" panose="02010600030101010101" pitchFamily="2" charset="-122"/>
                <a:ea typeface="等线" panose="02010600030101010101" pitchFamily="2" charset="-122"/>
              </a:rPr>
              <a:t> Metropolis-Hastings</a:t>
            </a:r>
            <a:r>
              <a:rPr lang="ja-JP" altLang="en-US">
                <a:latin typeface="等线" panose="02010600030101010101" pitchFamily="2" charset="-122"/>
                <a:ea typeface="等线" panose="02010600030101010101" pitchFamily="2" charset="-122"/>
              </a:rPr>
              <a:t>算法</a:t>
            </a:r>
            <a:endParaRPr lang="en-US" dirty="0">
              <a:latin typeface="等线" panose="02010600030101010101" pitchFamily="2" charset="-122"/>
              <a:ea typeface="等线" panose="02010600030101010101" pitchFamily="2" charset="-122"/>
            </a:endParaRP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马尔科夫链</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假设要抽样的概率分布为</a:t>
            </a:r>
            <a:r>
              <a:rPr lang="en-GB" altLang="ja-JP" dirty="0">
                <a:latin typeface="等线" panose="02010600030101010101" pitchFamily="2" charset="-122"/>
                <a:ea typeface="等线" panose="02010600030101010101" pitchFamily="2" charset="-122"/>
              </a:rPr>
              <a:t>p(x)</a:t>
            </a:r>
            <a:r>
              <a:rPr lang="zh-CN" altLang="en-US"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Metropolis-Hastings</a:t>
            </a:r>
            <a:r>
              <a:rPr lang="ja-JP" altLang="en-US">
                <a:latin typeface="等线" panose="02010600030101010101" pitchFamily="2" charset="-122"/>
                <a:ea typeface="等线" panose="02010600030101010101" pitchFamily="2" charset="-122"/>
              </a:rPr>
              <a:t>算法采用转移核为</a:t>
            </a:r>
            <a:r>
              <a:rPr lang="en-GB" altLang="ja-JP" dirty="0">
                <a:latin typeface="等线" panose="02010600030101010101" pitchFamily="2" charset="-122"/>
                <a:ea typeface="等线" panose="02010600030101010101" pitchFamily="2" charset="-122"/>
              </a:rPr>
              <a:t>p(x, x') </a:t>
            </a:r>
            <a:r>
              <a:rPr lang="ja-JP" altLang="en-US">
                <a:latin typeface="等线" panose="02010600030101010101" pitchFamily="2" charset="-122"/>
                <a:ea typeface="等线" panose="02010600030101010101" pitchFamily="2" charset="-122"/>
              </a:rPr>
              <a:t>的马尔可夫链</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其中</a:t>
            </a:r>
            <a:r>
              <a:rPr lang="en-US" altLang="ja-JP" dirty="0">
                <a:latin typeface="等线" panose="02010600030101010101" pitchFamily="2" charset="-122"/>
                <a:ea typeface="等线" panose="02010600030101010101" pitchFamily="2" charset="-122"/>
              </a:rPr>
              <a:t>q(</a:t>
            </a:r>
            <a:r>
              <a:rPr lang="en-GB" altLang="ja-JP" dirty="0">
                <a:latin typeface="等线" panose="02010600030101010101" pitchFamily="2" charset="-122"/>
                <a:ea typeface="等线" panose="02010600030101010101" pitchFamily="2" charset="-122"/>
              </a:rPr>
              <a:t>x, x</a:t>
            </a:r>
            <a:r>
              <a:rPr lang="en-GB" altLang="ja-JP" dirty="0">
                <a:latin typeface="+mj-lt"/>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和</a:t>
            </a:r>
            <a:r>
              <a:rPr lang="el-GR" altLang="ja-JP" dirty="0">
                <a:latin typeface="等线" panose="02010600030101010101" pitchFamily="2" charset="-122"/>
                <a:ea typeface="等线" panose="02010600030101010101" pitchFamily="2" charset="-122"/>
              </a:rPr>
              <a:t>α</a:t>
            </a:r>
            <a:r>
              <a:rPr lang="en-GB" altLang="ja-JP" dirty="0">
                <a:latin typeface="等线" panose="02010600030101010101" pitchFamily="2" charset="-122"/>
                <a:ea typeface="等线" panose="02010600030101010101" pitchFamily="2" charset="-122"/>
              </a:rPr>
              <a:t>(x, x</a:t>
            </a:r>
            <a:r>
              <a:rPr lang="en-GB" altLang="ja-JP" dirty="0">
                <a:latin typeface="+mj-lt"/>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分别称为建议分布（</a:t>
            </a:r>
            <a:r>
              <a:rPr lang="en-GB" altLang="ja-JP" dirty="0">
                <a:latin typeface="等线" panose="02010600030101010101" pitchFamily="2" charset="-122"/>
                <a:ea typeface="等线" panose="02010600030101010101" pitchFamily="2" charset="-122"/>
              </a:rPr>
              <a:t>proposal distribution</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和接受分布 </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acceptance distribution)</a:t>
            </a:r>
          </a:p>
        </p:txBody>
      </p:sp>
      <p:pic>
        <p:nvPicPr>
          <p:cNvPr id="4" name="Picture 3"/>
          <p:cNvPicPr>
            <a:picLocks noChangeAspect="1"/>
          </p:cNvPicPr>
          <p:nvPr/>
        </p:nvPicPr>
        <p:blipFill>
          <a:blip r:embed="rId3"/>
          <a:stretch>
            <a:fillRect/>
          </a:stretch>
        </p:blipFill>
        <p:spPr>
          <a:xfrm>
            <a:off x="4459578" y="4159753"/>
            <a:ext cx="3888875" cy="4508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随机抽样 </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接受</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拒绝抽样法</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accept-reject sampling method)</a:t>
            </a: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假设有随机变量 </a:t>
            </a:r>
            <a:r>
              <a:rPr lang="en-GB" altLang="ja-JP" dirty="0">
                <a:latin typeface="等线" panose="02010600030101010101" pitchFamily="2" charset="-122"/>
                <a:ea typeface="等线" panose="02010600030101010101" pitchFamily="2" charset="-122"/>
              </a:rPr>
              <a:t>x</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取值 </a:t>
            </a:r>
            <a:r>
              <a:rPr lang="en-GB" altLang="ja-JP" dirty="0">
                <a:latin typeface="等线" panose="02010600030101010101" pitchFamily="2" charset="-122"/>
                <a:ea typeface="等线" panose="02010600030101010101" pitchFamily="2" charset="-122"/>
              </a:rPr>
              <a:t>x ∈ X </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其概率密度函数为 </a:t>
            </a:r>
            <a:r>
              <a:rPr lang="en-GB" altLang="ja-JP" dirty="0">
                <a:latin typeface="等线" panose="02010600030101010101" pitchFamily="2" charset="-122"/>
                <a:ea typeface="等线" panose="02010600030101010101" pitchFamily="2" charset="-122"/>
              </a:rPr>
              <a:t>p(x)</a:t>
            </a: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目标是得到该概率分布的随机样本，以对这个概率分布进行分析 </a:t>
            </a:r>
          </a:p>
          <a:p>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建议分布</a:t>
            </a:r>
            <a:r>
              <a:rPr lang="en-US" altLang="ja-JP" dirty="0">
                <a:latin typeface="等线" panose="02010600030101010101" pitchFamily="2" charset="-122"/>
                <a:ea typeface="等线" panose="02010600030101010101" pitchFamily="2" charset="-122"/>
              </a:rPr>
              <a:t>q(</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是另一个马尔可夫链的转移核，并且</a:t>
            </a:r>
            <a:r>
              <a:rPr lang="en-US" altLang="ja-JP" dirty="0">
                <a:latin typeface="等线" panose="02010600030101010101" pitchFamily="2" charset="-122"/>
                <a:ea typeface="等线" panose="02010600030101010101" pitchFamily="2" charset="-122"/>
              </a:rPr>
              <a:t>q(</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是不可约的，即其概率值恒不为</a:t>
            </a:r>
            <a:r>
              <a:rPr lang="en-US" altLang="ja-JP" dirty="0">
                <a:latin typeface="等线" panose="02010600030101010101" pitchFamily="2" charset="-122"/>
                <a:ea typeface="等线" panose="02010600030101010101" pitchFamily="2" charset="-122"/>
              </a:rPr>
              <a:t>0</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同时是一个容易抽样的分布。</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接受分布</a:t>
            </a:r>
            <a:r>
              <a:rPr lang="el-GR" altLang="ja-JP" dirty="0">
                <a:latin typeface="等线" panose="02010600030101010101" pitchFamily="2" charset="-122"/>
                <a:ea typeface="等线" panose="02010600030101010101" pitchFamily="2" charset="-122"/>
              </a:rPr>
              <a:t>α</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是</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这时</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转移核</a:t>
            </a:r>
            <a:r>
              <a:rPr lang="en-US" altLang="ja-JP" dirty="0">
                <a:latin typeface="等线" panose="02010600030101010101" pitchFamily="2" charset="-122"/>
                <a:ea typeface="等线" panose="02010600030101010101" pitchFamily="2" charset="-122"/>
              </a:rPr>
              <a:t>p(</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可以写成</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671839" y="3172726"/>
            <a:ext cx="3416300" cy="723900"/>
          </a:xfrm>
          <a:prstGeom prst="rect">
            <a:avLst/>
          </a:prstGeom>
        </p:spPr>
      </p:pic>
      <p:pic>
        <p:nvPicPr>
          <p:cNvPr id="5" name="Picture 4"/>
          <p:cNvPicPr>
            <a:picLocks noChangeAspect="1"/>
          </p:cNvPicPr>
          <p:nvPr/>
        </p:nvPicPr>
        <p:blipFill>
          <a:blip r:embed="rId4"/>
          <a:stretch>
            <a:fillRect/>
          </a:stretch>
        </p:blipFill>
        <p:spPr>
          <a:xfrm>
            <a:off x="3117850" y="4675904"/>
            <a:ext cx="5956300" cy="12319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转移核为</a:t>
            </a:r>
            <a:r>
              <a:rPr lang="en-US" altLang="ja-JP" dirty="0">
                <a:latin typeface="等线" panose="02010600030101010101" pitchFamily="2" charset="-122"/>
                <a:ea typeface="等线" panose="02010600030101010101" pitchFamily="2" charset="-122"/>
              </a:rPr>
              <a:t>p(</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的马尔可夫链上的随机游走以以下方式进行</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如果在时刻</a:t>
            </a:r>
            <a:r>
              <a:rPr lang="en-GB" altLang="ja-JP" dirty="0">
                <a:latin typeface="等线" panose="02010600030101010101" pitchFamily="2" charset="-122"/>
                <a:ea typeface="等线" panose="02010600030101010101" pitchFamily="2" charset="-122"/>
              </a:rPr>
              <a:t>(t</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1)</a:t>
            </a:r>
            <a:r>
              <a:rPr lang="ja-JP" altLang="en-US">
                <a:latin typeface="等线" panose="02010600030101010101" pitchFamily="2" charset="-122"/>
                <a:ea typeface="等线" panose="02010600030101010101" pitchFamily="2" charset="-122"/>
              </a:rPr>
              <a:t>处于状态</a:t>
            </a:r>
            <a:r>
              <a:rPr lang="en-GB" altLang="ja-JP" dirty="0">
                <a:latin typeface="等线" panose="02010600030101010101" pitchFamily="2" charset="-122"/>
                <a:ea typeface="等线" panose="02010600030101010101" pitchFamily="2" charset="-122"/>
              </a:rPr>
              <a:t>x</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即</a:t>
            </a:r>
            <a:r>
              <a:rPr lang="en-GB" altLang="ja-JP" dirty="0">
                <a:latin typeface="等线" panose="02010600030101010101" pitchFamily="2" charset="-122"/>
                <a:ea typeface="等线" panose="02010600030101010101" pitchFamily="2" charset="-122"/>
              </a:rPr>
              <a:t>x</a:t>
            </a:r>
            <a:r>
              <a:rPr lang="en-US" altLang="zh-CN" baseline="-25000" dirty="0">
                <a:latin typeface="等线" panose="02010600030101010101" pitchFamily="2" charset="-122"/>
                <a:ea typeface="等线" panose="02010600030101010101" pitchFamily="2" charset="-122"/>
              </a:rPr>
              <a:t>t-1</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则先按建议分布</a:t>
            </a:r>
            <a:r>
              <a:rPr lang="en-GB" altLang="ja-JP" dirty="0">
                <a:latin typeface="等线" panose="02010600030101010101" pitchFamily="2" charset="-122"/>
                <a:ea typeface="等线" panose="02010600030101010101" pitchFamily="2" charset="-122"/>
              </a:rPr>
              <a:t>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抽样产生一个候选状态</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然后按照接受分布</a:t>
            </a:r>
            <a:r>
              <a:rPr lang="el-GR" altLang="ja-JP" dirty="0">
                <a:latin typeface="等线" panose="02010600030101010101" pitchFamily="2" charset="-122"/>
                <a:ea typeface="等线" panose="02010600030101010101" pitchFamily="2" charset="-122"/>
              </a:rPr>
              <a:t>α</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抽样决定是否接受状态</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以概率</a:t>
            </a:r>
            <a:r>
              <a:rPr lang="el-GR" altLang="ja-JP" dirty="0">
                <a:latin typeface="等线" panose="02010600030101010101" pitchFamily="2" charset="-122"/>
                <a:ea typeface="等线" panose="02010600030101010101" pitchFamily="2" charset="-122"/>
              </a:rPr>
              <a:t>α</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接受了</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ja-JP" altLang="en-US">
                <a:latin typeface="等线" panose="02010600030101010101" pitchFamily="2" charset="-122"/>
                <a:ea typeface="等线" panose="02010600030101010101" pitchFamily="2" charset="-122"/>
              </a:rPr>
              <a:t>，决定时刻</a:t>
            </a:r>
            <a:r>
              <a:rPr lang="en-GB" altLang="ja-JP"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转移到状态</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而以概率</a:t>
            </a:r>
            <a:r>
              <a:rPr lang="en-US" altLang="ja-JP" dirty="0">
                <a:latin typeface="等线" panose="02010600030101010101" pitchFamily="2" charset="-122"/>
                <a:ea typeface="等线" panose="02010600030101010101" pitchFamily="2" charset="-122"/>
              </a:rPr>
              <a:t>1</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 </a:t>
            </a:r>
            <a:r>
              <a:rPr lang="el-GR" altLang="ja-JP" dirty="0">
                <a:latin typeface="等线" panose="02010600030101010101" pitchFamily="2" charset="-122"/>
                <a:ea typeface="等线" panose="02010600030101010101" pitchFamily="2" charset="-122"/>
              </a:rPr>
              <a:t>α</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拒绝</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决定时刻</a:t>
            </a:r>
            <a:r>
              <a:rPr lang="en-GB" altLang="ja-JP"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仍停留在状态</a:t>
            </a:r>
            <a:r>
              <a:rPr lang="en-GB" altLang="ja-JP" dirty="0">
                <a:latin typeface="等线" panose="02010600030101010101" pitchFamily="2" charset="-122"/>
                <a:ea typeface="等线" panose="02010600030101010101" pitchFamily="2" charset="-122"/>
              </a:rPr>
              <a:t>x</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具体地，从区间</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0,1)</a:t>
            </a:r>
            <a:r>
              <a:rPr lang="ja-JP" altLang="en-US">
                <a:latin typeface="等线" panose="02010600030101010101" pitchFamily="2" charset="-122"/>
                <a:ea typeface="等线" panose="02010600030101010101" pitchFamily="2" charset="-122"/>
              </a:rPr>
              <a:t>上的均匀分布中抽取一个随机数</a:t>
            </a:r>
            <a:r>
              <a:rPr lang="en-US" altLang="ja-JP" dirty="0">
                <a:latin typeface="等线" panose="02010600030101010101" pitchFamily="2" charset="-122"/>
                <a:ea typeface="等线" panose="02010600030101010101" pitchFamily="2" charset="-122"/>
              </a:rPr>
              <a:t>u</a:t>
            </a:r>
            <a:r>
              <a:rPr lang="ja-JP" altLang="en-US">
                <a:latin typeface="等线" panose="02010600030101010101" pitchFamily="2" charset="-122"/>
                <a:ea typeface="等线" panose="02010600030101010101" pitchFamily="2" charset="-122"/>
              </a:rPr>
              <a:t>，决定时刻</a:t>
            </a:r>
            <a:r>
              <a:rPr lang="en-GB" altLang="ja-JP" dirty="0">
                <a:latin typeface="等线" panose="02010600030101010101" pitchFamily="2" charset="-122"/>
                <a:ea typeface="等线" panose="02010600030101010101" pitchFamily="2" charset="-122"/>
              </a:rPr>
              <a:t>t</a:t>
            </a:r>
            <a:r>
              <a:rPr lang="ja-JP" altLang="en-US">
                <a:latin typeface="等线" panose="02010600030101010101" pitchFamily="2" charset="-122"/>
                <a:ea typeface="等线" panose="02010600030101010101" pitchFamily="2" charset="-122"/>
              </a:rPr>
              <a:t>的状态。 </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可以证明，转移核为</a:t>
            </a:r>
            <a:r>
              <a:rPr lang="en-US" altLang="ja-JP" dirty="0">
                <a:latin typeface="等线" panose="02010600030101010101" pitchFamily="2" charset="-122"/>
                <a:ea typeface="等线" panose="02010600030101010101" pitchFamily="2" charset="-122"/>
              </a:rPr>
              <a:t>p(</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的马尔可夫链是可逆马尔可夫链（满足遍历定理）</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其平稳分布就是</a:t>
            </a:r>
            <a:r>
              <a:rPr lang="en-GB" altLang="ja-JP" dirty="0">
                <a:latin typeface="等线" panose="02010600030101010101" pitchFamily="2" charset="-122"/>
                <a:ea typeface="等线" panose="02010600030101010101" pitchFamily="2" charset="-122"/>
              </a:rPr>
              <a:t>p(x)</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即要抽样的目标分布。</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也就是说这是马尔可夫链蒙特卡罗法的一个具体实现。 </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5" name="Picture 4"/>
          <p:cNvPicPr>
            <a:picLocks noChangeAspect="1"/>
          </p:cNvPicPr>
          <p:nvPr/>
        </p:nvPicPr>
        <p:blipFill>
          <a:blip r:embed="rId3"/>
          <a:stretch>
            <a:fillRect/>
          </a:stretch>
        </p:blipFill>
        <p:spPr>
          <a:xfrm>
            <a:off x="4686300" y="2805090"/>
            <a:ext cx="2819400" cy="10160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937770" y="2888246"/>
            <a:ext cx="10316460" cy="217905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lnSpcReduction="10000"/>
          </a:bodyPr>
          <a:lstStyle/>
          <a:p>
            <a:r>
              <a:rPr lang="ja-JP" altLang="en-GB">
                <a:latin typeface="等线" panose="02010600030101010101" pitchFamily="2" charset="-122"/>
                <a:ea typeface="等线" panose="02010600030101010101" pitchFamily="2" charset="-122"/>
              </a:rPr>
              <a:t>证明</a:t>
            </a:r>
            <a:r>
              <a:rPr lang="zh-CN" altLang="en-US" dirty="0">
                <a:latin typeface="等线" panose="02010600030101010101" pitchFamily="2" charset="-122"/>
                <a:ea typeface="等线" panose="02010600030101010101" pitchFamily="2" charset="-122"/>
              </a:rPr>
              <a:t>：</a:t>
            </a:r>
            <a:endParaRPr lang="en-GB" altLang="zh-CN"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若</a:t>
            </a:r>
            <a:r>
              <a:rPr lang="en-GB" altLang="ja-JP" dirty="0">
                <a:latin typeface="等线" panose="02010600030101010101" pitchFamily="2" charset="-122"/>
                <a:ea typeface="等线" panose="02010600030101010101" pitchFamily="2" charset="-122"/>
              </a:rPr>
              <a:t>x </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 </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则式（</a:t>
            </a:r>
            <a:r>
              <a:rPr lang="en-US" altLang="ja-JP" dirty="0">
                <a:latin typeface="等线" panose="02010600030101010101" pitchFamily="2" charset="-122"/>
                <a:ea typeface="等线" panose="02010600030101010101" pitchFamily="2" charset="-122"/>
              </a:rPr>
              <a:t>19.41)</a:t>
            </a:r>
            <a:r>
              <a:rPr lang="ja-JP" altLang="en-US">
                <a:latin typeface="等线" panose="02010600030101010101" pitchFamily="2" charset="-122"/>
                <a:ea typeface="等线" panose="02010600030101010101" pitchFamily="2" charset="-122"/>
              </a:rPr>
              <a:t>显然成立。</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若</a:t>
            </a:r>
            <a:r>
              <a:rPr lang="en-GB" altLang="ja-JP" dirty="0">
                <a:latin typeface="等线" panose="02010600030101010101" pitchFamily="2" charset="-122"/>
                <a:ea typeface="等线" panose="02010600030101010101" pitchFamily="2" charset="-122"/>
              </a:rPr>
              <a:t>x ≠</a:t>
            </a:r>
            <a:r>
              <a:rPr lang="zh-CN" altLang="en-US" dirty="0">
                <a:latin typeface="等线" panose="02010600030101010101" pitchFamily="2" charset="-122"/>
                <a:ea typeface="等线" panose="02010600030101010101" pitchFamily="2" charset="-122"/>
              </a:rPr>
              <a:t> </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则</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式（</a:t>
            </a:r>
            <a:r>
              <a:rPr lang="en-US" altLang="ja-JP" dirty="0">
                <a:latin typeface="等线" panose="02010600030101010101" pitchFamily="2" charset="-122"/>
                <a:ea typeface="等线" panose="02010600030101010101" pitchFamily="2" charset="-122"/>
              </a:rPr>
              <a:t>19.41)</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517900" y="3521618"/>
            <a:ext cx="5842000" cy="27051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GB">
                <a:latin typeface="等线" panose="02010600030101010101" pitchFamily="2" charset="-122"/>
                <a:ea typeface="等线" panose="02010600030101010101" pitchFamily="2" charset="-122"/>
              </a:rPr>
              <a:t>由</a:t>
            </a:r>
            <a:r>
              <a:rPr lang="ja-JP" altLang="en-US">
                <a:latin typeface="等线" panose="02010600030101010101" pitchFamily="2" charset="-122"/>
                <a:ea typeface="等线" panose="02010600030101010101" pitchFamily="2" charset="-122"/>
              </a:rPr>
              <a:t>式（</a:t>
            </a:r>
            <a:r>
              <a:rPr lang="en-US" altLang="ja-JP" dirty="0">
                <a:latin typeface="等线" panose="02010600030101010101" pitchFamily="2" charset="-122"/>
                <a:ea typeface="等线" panose="02010600030101010101" pitchFamily="2" charset="-122"/>
              </a:rPr>
              <a:t>19.41)</a:t>
            </a:r>
            <a:r>
              <a:rPr lang="ja-JP" altLang="en-US">
                <a:latin typeface="等线" panose="02010600030101010101" pitchFamily="2" charset="-122"/>
                <a:ea typeface="等线" panose="02010600030101010101" pitchFamily="2" charset="-122"/>
              </a:rPr>
              <a:t>知</a:t>
            </a:r>
            <a:r>
              <a:rPr lang="zh-CN" altLang="en-US" dirty="0">
                <a:latin typeface="等线" panose="02010600030101010101" pitchFamily="2" charset="-122"/>
                <a:ea typeface="等线" panose="02010600030101010101" pitchFamily="2" charset="-122"/>
              </a:rPr>
              <a:t>，</a:t>
            </a:r>
            <a:endParaRPr lang="en-GB" altLang="zh-CN"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根据平稳分布的定义</a:t>
            </a:r>
            <a:r>
              <a:rPr lang="zh-CN" altLang="en-US"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p(x)</a:t>
            </a:r>
            <a:r>
              <a:rPr lang="ja-JP" altLang="en-US">
                <a:latin typeface="等线" panose="02010600030101010101" pitchFamily="2" charset="-122"/>
                <a:ea typeface="等线" panose="02010600030101010101" pitchFamily="2" charset="-122"/>
              </a:rPr>
              <a:t>是马尔可夫链的平稳分布。</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3886200" y="2393448"/>
            <a:ext cx="4419600" cy="19304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en-GB" altLang="ja-JP" dirty="0">
                <a:latin typeface="等线" panose="02010600030101010101" pitchFamily="2" charset="-122"/>
                <a:ea typeface="等线" panose="02010600030101010101" pitchFamily="2" charset="-122"/>
              </a:rPr>
              <a:t>2</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建议分部</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GB">
                <a:latin typeface="等线" panose="02010600030101010101" pitchFamily="2" charset="-122"/>
                <a:ea typeface="等线" panose="02010600030101010101" pitchFamily="2" charset="-122"/>
              </a:rPr>
              <a:t>建议分部</a:t>
            </a:r>
            <a:r>
              <a:rPr lang="en-GB" altLang="ja-JP" dirty="0">
                <a:latin typeface="等线" panose="02010600030101010101" pitchFamily="2" charset="-122"/>
                <a:ea typeface="等线" panose="02010600030101010101" pitchFamily="2" charset="-122"/>
              </a:rPr>
              <a:t>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 有多种可能的形式，这里介绍两种常用形式</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第一种形式，假设建议分布是对称的，即对任意的</a:t>
            </a:r>
            <a:r>
              <a:rPr lang="en-US" altLang="ja-JP" dirty="0">
                <a:latin typeface="等线" panose="02010600030101010101" pitchFamily="2" charset="-122"/>
                <a:ea typeface="等线" panose="02010600030101010101" pitchFamily="2" charset="-122"/>
              </a:rPr>
              <a:t>x</a:t>
            </a:r>
            <a:r>
              <a:rPr lang="ja-JP" altLang="en-US">
                <a:latin typeface="等线" panose="02010600030101010101" pitchFamily="2" charset="-122"/>
                <a:ea typeface="等线" panose="02010600030101010101" pitchFamily="2" charset="-122"/>
              </a:rPr>
              <a:t>和</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ja-JP" altLang="en-US">
                <a:latin typeface="等线" panose="02010600030101010101" pitchFamily="2" charset="-122"/>
                <a:ea typeface="等线" panose="02010600030101010101" pitchFamily="2" charset="-122"/>
              </a:rPr>
              <a:t>有</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这样的建议分布称为</a:t>
            </a:r>
            <a:r>
              <a:rPr lang="en-GB" altLang="ja-JP" dirty="0">
                <a:latin typeface="等线" panose="02010600030101010101" pitchFamily="2" charset="-122"/>
                <a:ea typeface="等线" panose="02010600030101010101" pitchFamily="2" charset="-122"/>
              </a:rPr>
              <a:t>Metropolis</a:t>
            </a:r>
            <a:r>
              <a:rPr lang="ja-JP" altLang="en-US">
                <a:latin typeface="等线" panose="02010600030101010101" pitchFamily="2" charset="-122"/>
                <a:ea typeface="等线" panose="02010600030101010101" pitchFamily="2" charset="-122"/>
              </a:rPr>
              <a:t>选择</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这时</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接受分部</a:t>
            </a:r>
            <a:r>
              <a:rPr lang="el-GR" altLang="ja-JP" dirty="0">
                <a:latin typeface="等线" panose="02010600030101010101" pitchFamily="2" charset="-122"/>
                <a:ea typeface="等线" panose="02010600030101010101" pitchFamily="2" charset="-122"/>
              </a:rPr>
              <a:t>α</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简化为</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5086350" y="4673600"/>
            <a:ext cx="2019300" cy="368300"/>
          </a:xfrm>
          <a:prstGeom prst="rect">
            <a:avLst/>
          </a:prstGeom>
        </p:spPr>
      </p:pic>
      <p:pic>
        <p:nvPicPr>
          <p:cNvPr id="5" name="Picture 4"/>
          <p:cNvPicPr>
            <a:picLocks noChangeAspect="1"/>
          </p:cNvPicPr>
          <p:nvPr/>
        </p:nvPicPr>
        <p:blipFill>
          <a:blip r:embed="rId4"/>
          <a:stretch>
            <a:fillRect/>
          </a:stretch>
        </p:blipFill>
        <p:spPr>
          <a:xfrm>
            <a:off x="4737100" y="5826668"/>
            <a:ext cx="2717800" cy="7239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en-GB" altLang="ja-JP" dirty="0">
                <a:latin typeface="等线" panose="02010600030101010101" pitchFamily="2" charset="-122"/>
                <a:ea typeface="等线" panose="02010600030101010101" pitchFamily="2" charset="-122"/>
              </a:rPr>
              <a:t>Metropolis</a:t>
            </a:r>
            <a:r>
              <a:rPr lang="ja-JP" altLang="en-US">
                <a:latin typeface="等线" panose="02010600030101010101" pitchFamily="2" charset="-122"/>
                <a:ea typeface="等线" panose="02010600030101010101" pitchFamily="2" charset="-122"/>
              </a:rPr>
              <a:t>选择的一个特例是</a:t>
            </a:r>
            <a:r>
              <a:rPr lang="en-GB" altLang="ja-JP" dirty="0">
                <a:latin typeface="等线" panose="02010600030101010101" pitchFamily="2" charset="-122"/>
                <a:ea typeface="等线" panose="02010600030101010101" pitchFamily="2" charset="-122"/>
              </a:rPr>
              <a:t>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取条件概率分布</a:t>
            </a:r>
            <a:r>
              <a:rPr lang="en-GB" altLang="ja-JP" dirty="0">
                <a:latin typeface="等线" panose="02010600030101010101" pitchFamily="2" charset="-122"/>
                <a:ea typeface="等线" panose="02010600030101010101" pitchFamily="2" charset="-122"/>
              </a:rPr>
              <a:t>p(x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定义为多元正态 分布，其均值是</a:t>
            </a:r>
            <a:r>
              <a:rPr lang="en-GB" altLang="ja-JP" dirty="0">
                <a:latin typeface="等线" panose="02010600030101010101" pitchFamily="2" charset="-122"/>
                <a:ea typeface="等线" panose="02010600030101010101" pitchFamily="2" charset="-122"/>
              </a:rPr>
              <a:t>x</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其协方差矩阵是常数矩阵。 </a:t>
            </a:r>
            <a:endParaRPr lang="en-US" altLang="ja-JP" dirty="0">
              <a:latin typeface="等线" panose="02010600030101010101" pitchFamily="2" charset="-122"/>
              <a:ea typeface="等线" panose="02010600030101010101" pitchFamily="2" charset="-122"/>
            </a:endParaRPr>
          </a:p>
          <a:p>
            <a:endParaRPr lang="ja-JP" altLang="en-US">
              <a:latin typeface="等线" panose="02010600030101010101" pitchFamily="2" charset="-122"/>
              <a:ea typeface="等线" panose="02010600030101010101" pitchFamily="2" charset="-122"/>
            </a:endParaRPr>
          </a:p>
          <a:p>
            <a:r>
              <a:rPr lang="en-GB" altLang="ja-JP" dirty="0">
                <a:latin typeface="等线" panose="02010600030101010101" pitchFamily="2" charset="-122"/>
                <a:ea typeface="等线" panose="02010600030101010101" pitchFamily="2" charset="-122"/>
              </a:rPr>
              <a:t>Metropolis</a:t>
            </a:r>
            <a:r>
              <a:rPr lang="ja-JP" altLang="en-US">
                <a:latin typeface="等线" panose="02010600030101010101" pitchFamily="2" charset="-122"/>
                <a:ea typeface="等线" panose="02010600030101010101" pitchFamily="2" charset="-122"/>
              </a:rPr>
              <a:t>选择的另一个特例是令</a:t>
            </a:r>
            <a:r>
              <a:rPr lang="en-GB" altLang="ja-JP" dirty="0">
                <a:latin typeface="等线" panose="02010600030101010101" pitchFamily="2" charset="-122"/>
                <a:ea typeface="等线" panose="02010600030101010101" pitchFamily="2" charset="-122"/>
              </a:rPr>
              <a:t>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 </a:t>
            </a:r>
            <a:r>
              <a:rPr lang="en-GB" altLang="ja-JP" dirty="0">
                <a:latin typeface="等线" panose="02010600030101010101" pitchFamily="2" charset="-122"/>
                <a:ea typeface="等线" panose="02010600030101010101" pitchFamily="2" charset="-122"/>
              </a:rPr>
              <a:t>= q</a:t>
            </a:r>
            <a:r>
              <a:rPr lang="en-US" altLang="ja-JP" dirty="0">
                <a:latin typeface="等线" panose="02010600030101010101" pitchFamily="2" charset="-122"/>
                <a:ea typeface="等线" panose="02010600030101010101" pitchFamily="2" charset="-122"/>
              </a:rPr>
              <a:t>( |</a:t>
            </a:r>
            <a:r>
              <a:rPr lang="en-GB" altLang="ja-JP" dirty="0">
                <a:latin typeface="等线" panose="02010600030101010101" pitchFamily="2" charset="-122"/>
                <a:ea typeface="等线" panose="02010600030101010101" pitchFamily="2" charset="-122"/>
              </a:rPr>
              <a:t>x -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这时算法称为随机游走 </a:t>
            </a:r>
            <a:r>
              <a:rPr lang="en-GB" altLang="ja-JP" dirty="0">
                <a:latin typeface="等线" panose="02010600030101010101" pitchFamily="2" charset="-122"/>
                <a:ea typeface="等线" panose="02010600030101010101" pitchFamily="2" charset="-122"/>
              </a:rPr>
              <a:t>Metropolis</a:t>
            </a:r>
            <a:r>
              <a:rPr lang="ja-JP" altLang="en-US">
                <a:latin typeface="等线" panose="02010600030101010101" pitchFamily="2" charset="-122"/>
                <a:ea typeface="等线" panose="02010600030101010101" pitchFamily="2" charset="-122"/>
              </a:rPr>
              <a:t>算法。例如，</a:t>
            </a:r>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r>
              <a:rPr lang="en-GB" altLang="ja-JP" dirty="0">
                <a:latin typeface="等线" panose="02010600030101010101" pitchFamily="2" charset="-122"/>
                <a:ea typeface="等线" panose="02010600030101010101" pitchFamily="2" charset="-122"/>
              </a:rPr>
              <a:t>Metropolis</a:t>
            </a:r>
            <a:r>
              <a:rPr lang="ja-JP" altLang="en-US">
                <a:latin typeface="等线" panose="02010600030101010101" pitchFamily="2" charset="-122"/>
                <a:ea typeface="等线" panose="02010600030101010101" pitchFamily="2" charset="-122"/>
              </a:rPr>
              <a:t>选择的特点是当</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ja-JP" altLang="en-US">
                <a:latin typeface="等线" panose="02010600030101010101" pitchFamily="2" charset="-122"/>
                <a:ea typeface="等线" panose="02010600030101010101" pitchFamily="2" charset="-122"/>
              </a:rPr>
              <a:t>与</a:t>
            </a:r>
            <a:r>
              <a:rPr lang="en-GB" altLang="ja-JP" dirty="0">
                <a:latin typeface="等线" panose="02010600030101010101" pitchFamily="2" charset="-122"/>
                <a:ea typeface="等线" panose="02010600030101010101" pitchFamily="2" charset="-122"/>
              </a:rPr>
              <a:t>x</a:t>
            </a:r>
            <a:r>
              <a:rPr lang="ja-JP" altLang="en-US">
                <a:latin typeface="等线" panose="02010600030101010101" pitchFamily="2" charset="-122"/>
                <a:ea typeface="等线" panose="02010600030101010101" pitchFamily="2" charset="-122"/>
              </a:rPr>
              <a:t>接近时，</a:t>
            </a:r>
            <a:r>
              <a:rPr lang="en-GB" altLang="ja-JP" dirty="0">
                <a:latin typeface="等线" panose="02010600030101010101" pitchFamily="2" charset="-122"/>
                <a:ea typeface="等线" panose="02010600030101010101" pitchFamily="2" charset="-122"/>
              </a:rPr>
              <a:t> 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的概率值高，否则</a:t>
            </a:r>
            <a:r>
              <a:rPr lang="en-GB" altLang="ja-JP" dirty="0">
                <a:latin typeface="等线" panose="02010600030101010101" pitchFamily="2" charset="-122"/>
                <a:ea typeface="等线" panose="02010600030101010101" pitchFamily="2" charset="-122"/>
              </a:rPr>
              <a:t>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的概率值低。状态转移在附近点的可能性更大。</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165600" y="4464553"/>
            <a:ext cx="3860800" cy="8763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fontScale="92500" lnSpcReduction="10000"/>
          </a:bodyPr>
          <a:lstStyle/>
          <a:p>
            <a:r>
              <a:rPr lang="ja-JP" altLang="en-US">
                <a:latin typeface="等线" panose="02010600030101010101" pitchFamily="2" charset="-122"/>
                <a:ea typeface="等线" panose="02010600030101010101" pitchFamily="2" charset="-122"/>
              </a:rPr>
              <a:t>第二种形式称为独立抽样。假设</a:t>
            </a:r>
            <a:r>
              <a:rPr lang="en-GB" altLang="ja-JP" dirty="0">
                <a:latin typeface="等线" panose="02010600030101010101" pitchFamily="2" charset="-122"/>
                <a:ea typeface="等线" panose="02010600030101010101" pitchFamily="2" charset="-122"/>
              </a:rPr>
              <a:t>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与当前状态</a:t>
            </a:r>
            <a:r>
              <a:rPr lang="en-GB" altLang="ja-JP" dirty="0">
                <a:latin typeface="等线" panose="02010600030101010101" pitchFamily="2" charset="-122"/>
                <a:ea typeface="等线" panose="02010600030101010101" pitchFamily="2" charset="-122"/>
              </a:rPr>
              <a:t>x </a:t>
            </a:r>
            <a:r>
              <a:rPr lang="ja-JP" altLang="en-US">
                <a:latin typeface="等线" panose="02010600030101010101" pitchFamily="2" charset="-122"/>
                <a:ea typeface="等线" panose="02010600030101010101" pitchFamily="2" charset="-122"/>
              </a:rPr>
              <a:t>无关，即</a:t>
            </a:r>
            <a:r>
              <a:rPr lang="en-GB" altLang="ja-JP" dirty="0">
                <a:latin typeface="等线" panose="02010600030101010101" pitchFamily="2" charset="-122"/>
                <a:ea typeface="等线" panose="02010600030101010101" pitchFamily="2" charset="-122"/>
              </a:rPr>
              <a:t>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 </a:t>
            </a:r>
            <a:r>
              <a:rPr lang="en-GB" altLang="ja-JP" dirty="0">
                <a:latin typeface="等线" panose="02010600030101010101" pitchFamily="2" charset="-122"/>
                <a:ea typeface="等线" panose="02010600030101010101" pitchFamily="2" charset="-122"/>
              </a:rPr>
              <a:t>= 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 </a:t>
            </a:r>
            <a:endParaRPr lang="en-GB" altLang="zh-CN"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建议分布的计算按照</a:t>
            </a:r>
            <a:r>
              <a:rPr lang="en-GB" altLang="ja-JP" dirty="0">
                <a:latin typeface="等线" panose="02010600030101010101" pitchFamily="2" charset="-122"/>
                <a:ea typeface="等线" panose="02010600030101010101" pitchFamily="2" charset="-122"/>
              </a:rPr>
              <a:t>q</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独立抽样进行。此时，接受分布</a:t>
            </a:r>
            <a:r>
              <a:rPr lang="el-GR" altLang="ja-JP" dirty="0">
                <a:latin typeface="等线" panose="02010600030101010101" pitchFamily="2" charset="-122"/>
                <a:ea typeface="等线" panose="02010600030101010101" pitchFamily="2" charset="-122"/>
              </a:rPr>
              <a:t>α</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x, x</a:t>
            </a:r>
            <a:r>
              <a:rPr lang="en-GB" altLang="ja-JP" dirty="0">
                <a:ea typeface="等线" panose="02010600030101010101" pitchFamily="2" charset="-122"/>
              </a:rPr>
              <a:t>’</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可以写成</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其中</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独立抽样实现简单，但可能收敛速度慢，通常选择接近目标分布</a:t>
            </a:r>
            <a:r>
              <a:rPr lang="en-GB" altLang="ja-JP" dirty="0">
                <a:latin typeface="等线" panose="02010600030101010101" pitchFamily="2" charset="-122"/>
                <a:ea typeface="等线" panose="02010600030101010101" pitchFamily="2" charset="-122"/>
              </a:rPr>
              <a:t>p(x)</a:t>
            </a:r>
            <a:r>
              <a:rPr lang="ja-JP" altLang="en-US">
                <a:latin typeface="等线" panose="02010600030101010101" pitchFamily="2" charset="-122"/>
                <a:ea typeface="等线" panose="02010600030101010101" pitchFamily="2" charset="-122"/>
              </a:rPr>
              <a:t>的分布作为建议分布</a:t>
            </a:r>
            <a:r>
              <a:rPr lang="en-GB" altLang="ja-JP" dirty="0">
                <a:latin typeface="等线" panose="02010600030101010101" pitchFamily="2" charset="-122"/>
                <a:ea typeface="等线" panose="02010600030101010101" pitchFamily="2" charset="-122"/>
              </a:rPr>
              <a:t>q(x)</a:t>
            </a:r>
          </a:p>
        </p:txBody>
      </p:sp>
      <p:pic>
        <p:nvPicPr>
          <p:cNvPr id="7" name="Picture 6"/>
          <p:cNvPicPr>
            <a:picLocks noChangeAspect="1"/>
          </p:cNvPicPr>
          <p:nvPr/>
        </p:nvPicPr>
        <p:blipFill>
          <a:blip r:embed="rId3"/>
          <a:stretch>
            <a:fillRect/>
          </a:stretch>
        </p:blipFill>
        <p:spPr>
          <a:xfrm>
            <a:off x="4419600" y="4000249"/>
            <a:ext cx="3086100" cy="749300"/>
          </a:xfrm>
          <a:prstGeom prst="rect">
            <a:avLst/>
          </a:prstGeom>
        </p:spPr>
      </p:pic>
      <p:pic>
        <p:nvPicPr>
          <p:cNvPr id="8" name="Picture 7"/>
          <p:cNvPicPr>
            <a:picLocks noChangeAspect="1"/>
          </p:cNvPicPr>
          <p:nvPr/>
        </p:nvPicPr>
        <p:blipFill>
          <a:blip r:embed="rId4"/>
          <a:stretch>
            <a:fillRect/>
          </a:stretch>
        </p:blipFill>
        <p:spPr>
          <a:xfrm>
            <a:off x="4013200" y="4990327"/>
            <a:ext cx="3898900" cy="2794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en-GB" altLang="ja-JP" dirty="0">
                <a:latin typeface="等线" panose="02010600030101010101" pitchFamily="2" charset="-122"/>
                <a:ea typeface="等线" panose="02010600030101010101" pitchFamily="2" charset="-122"/>
              </a:rPr>
              <a:t>3. </a:t>
            </a:r>
            <a:r>
              <a:rPr lang="ja-JP" altLang="en-GB">
                <a:latin typeface="等线" panose="02010600030101010101" pitchFamily="2" charset="-122"/>
                <a:ea typeface="等线" panose="02010600030101010101" pitchFamily="2" charset="-122"/>
              </a:rPr>
              <a:t>满</a:t>
            </a:r>
            <a:r>
              <a:rPr lang="ja-JP" altLang="en-US">
                <a:latin typeface="等线" panose="02010600030101010101" pitchFamily="2" charset="-122"/>
                <a:ea typeface="等线" panose="02010600030101010101" pitchFamily="2" charset="-122"/>
              </a:rPr>
              <a:t>条件分部</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马尔可夫链蒙特卡罗法的目标分布通常是多元联合概率分布</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其中</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为</a:t>
            </a:r>
            <a:r>
              <a:rPr lang="en-GB" altLang="ja-JP" dirty="0">
                <a:latin typeface="等线" panose="02010600030101010101" pitchFamily="2" charset="-122"/>
                <a:ea typeface="等线" panose="02010600030101010101" pitchFamily="2" charset="-122"/>
              </a:rPr>
              <a:t>k</a:t>
            </a:r>
            <a:r>
              <a:rPr lang="ja-JP" altLang="en-US">
                <a:latin typeface="等线" panose="02010600030101010101" pitchFamily="2" charset="-122"/>
                <a:ea typeface="等线" panose="02010600030101010101" pitchFamily="2" charset="-122"/>
              </a:rPr>
              <a:t>维随机变量</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如果条件概率分布</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中所有 </a:t>
            </a:r>
            <a:r>
              <a:rPr lang="en-GB" altLang="ja-JP" dirty="0">
                <a:latin typeface="等线" panose="02010600030101010101" pitchFamily="2" charset="-122"/>
                <a:ea typeface="等线" panose="02010600030101010101" pitchFamily="2" charset="-122"/>
              </a:rPr>
              <a:t>k</a:t>
            </a:r>
            <a:r>
              <a:rPr lang="ja-JP" altLang="en-US">
                <a:latin typeface="等线" panose="02010600030101010101" pitchFamily="2" charset="-122"/>
                <a:ea typeface="等线" panose="02010600030101010101" pitchFamily="2" charset="-122"/>
              </a:rPr>
              <a:t>个变量全部出现，其中</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那么称这种条件概率分布为满条件分布（</a:t>
            </a:r>
            <a:r>
              <a:rPr lang="en-GB" altLang="ja-JP" dirty="0">
                <a:latin typeface="等线" panose="02010600030101010101" pitchFamily="2" charset="-122"/>
                <a:ea typeface="等线" panose="02010600030101010101" pitchFamily="2" charset="-122"/>
              </a:rPr>
              <a:t>full conditional distribution)</a:t>
            </a:r>
            <a:r>
              <a:rPr lang="ja-JP" altLang="en-GB">
                <a:latin typeface="等线" panose="02010600030101010101" pitchFamily="2" charset="-122"/>
                <a:ea typeface="等线" panose="02010600030101010101" pitchFamily="2" charset="-122"/>
              </a:rPr>
              <a:t>。 </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1200150" y="3689350"/>
            <a:ext cx="2095500" cy="317500"/>
          </a:xfrm>
          <a:prstGeom prst="rect">
            <a:avLst/>
          </a:prstGeom>
        </p:spPr>
      </p:pic>
      <p:pic>
        <p:nvPicPr>
          <p:cNvPr id="5" name="Picture 4"/>
          <p:cNvPicPr>
            <a:picLocks noChangeAspect="1"/>
          </p:cNvPicPr>
          <p:nvPr/>
        </p:nvPicPr>
        <p:blipFill>
          <a:blip r:embed="rId4"/>
          <a:stretch>
            <a:fillRect/>
          </a:stretch>
        </p:blipFill>
        <p:spPr>
          <a:xfrm>
            <a:off x="3257550" y="3651250"/>
            <a:ext cx="406400" cy="368300"/>
          </a:xfrm>
          <a:prstGeom prst="rect">
            <a:avLst/>
          </a:prstGeom>
        </p:spPr>
      </p:pic>
      <p:pic>
        <p:nvPicPr>
          <p:cNvPr id="6" name="Picture 5"/>
          <p:cNvPicPr>
            <a:picLocks noChangeAspect="1"/>
          </p:cNvPicPr>
          <p:nvPr/>
        </p:nvPicPr>
        <p:blipFill>
          <a:blip r:embed="rId5"/>
          <a:stretch>
            <a:fillRect/>
          </a:stretch>
        </p:blipFill>
        <p:spPr>
          <a:xfrm>
            <a:off x="4968875" y="3689350"/>
            <a:ext cx="2171700" cy="317500"/>
          </a:xfrm>
          <a:prstGeom prst="rect">
            <a:avLst/>
          </a:prstGeom>
        </p:spPr>
      </p:pic>
      <p:pic>
        <p:nvPicPr>
          <p:cNvPr id="7" name="Picture 6"/>
          <p:cNvPicPr>
            <a:picLocks noChangeAspect="1"/>
          </p:cNvPicPr>
          <p:nvPr/>
        </p:nvPicPr>
        <p:blipFill>
          <a:blip r:embed="rId6"/>
          <a:stretch>
            <a:fillRect/>
          </a:stretch>
        </p:blipFill>
        <p:spPr>
          <a:xfrm>
            <a:off x="4076700" y="4688159"/>
            <a:ext cx="1028700" cy="342900"/>
          </a:xfrm>
          <a:prstGeom prst="rect">
            <a:avLst/>
          </a:prstGeom>
        </p:spPr>
      </p:pic>
      <p:pic>
        <p:nvPicPr>
          <p:cNvPr id="8" name="Picture 7"/>
          <p:cNvPicPr>
            <a:picLocks noChangeAspect="1"/>
          </p:cNvPicPr>
          <p:nvPr/>
        </p:nvPicPr>
        <p:blipFill>
          <a:blip r:embed="rId7"/>
          <a:stretch>
            <a:fillRect/>
          </a:stretch>
        </p:blipFill>
        <p:spPr>
          <a:xfrm>
            <a:off x="1200150" y="5105902"/>
            <a:ext cx="5842000" cy="342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随机抽样 </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假设 </a:t>
            </a:r>
            <a:r>
              <a:rPr lang="en-GB" altLang="ja-JP" dirty="0">
                <a:latin typeface="等线" panose="02010600030101010101" pitchFamily="2" charset="-122"/>
                <a:ea typeface="等线" panose="02010600030101010101" pitchFamily="2" charset="-122"/>
              </a:rPr>
              <a:t>p(x) </a:t>
            </a:r>
            <a:r>
              <a:rPr lang="ja-JP" altLang="en-US">
                <a:latin typeface="等线" panose="02010600030101010101" pitchFamily="2" charset="-122"/>
                <a:ea typeface="等线" panose="02010600030101010101" pitchFamily="2" charset="-122"/>
              </a:rPr>
              <a:t>不可以直接抽样。找一个可以直接抽样的分布，称为建议分布</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proposal distribution)</a:t>
            </a: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假设 </a:t>
            </a:r>
            <a:r>
              <a:rPr lang="en-GB" altLang="ja-JP" dirty="0">
                <a:latin typeface="等线" panose="02010600030101010101" pitchFamily="2" charset="-122"/>
                <a:ea typeface="等线" panose="02010600030101010101" pitchFamily="2" charset="-122"/>
              </a:rPr>
              <a:t>q(x) </a:t>
            </a:r>
            <a:r>
              <a:rPr lang="ja-JP" altLang="en-US">
                <a:latin typeface="等线" panose="02010600030101010101" pitchFamily="2" charset="-122"/>
                <a:ea typeface="等线" panose="02010600030101010101" pitchFamily="2" charset="-122"/>
              </a:rPr>
              <a:t>是建议分布的概率密度函 数，并且有 </a:t>
            </a:r>
            <a:r>
              <a:rPr lang="en-GB" altLang="ja-JP" dirty="0">
                <a:latin typeface="等线" panose="02010600030101010101" pitchFamily="2" charset="-122"/>
                <a:ea typeface="等线" panose="02010600030101010101" pitchFamily="2" charset="-122"/>
              </a:rPr>
              <a:t>q(x) </a:t>
            </a:r>
            <a:r>
              <a:rPr lang="ja-JP" altLang="en-US">
                <a:latin typeface="等线" panose="02010600030101010101" pitchFamily="2" charset="-122"/>
                <a:ea typeface="等线" panose="02010600030101010101" pitchFamily="2" charset="-122"/>
              </a:rPr>
              <a:t>的 </a:t>
            </a:r>
            <a:r>
              <a:rPr lang="en-GB" altLang="ja-JP" dirty="0">
                <a:latin typeface="等线" panose="02010600030101010101" pitchFamily="2" charset="-122"/>
                <a:ea typeface="等线" panose="02010600030101010101" pitchFamily="2" charset="-122"/>
              </a:rPr>
              <a:t>c </a:t>
            </a:r>
            <a:r>
              <a:rPr lang="ja-JP" altLang="en-US">
                <a:latin typeface="等线" panose="02010600030101010101" pitchFamily="2" charset="-122"/>
                <a:ea typeface="等线" panose="02010600030101010101" pitchFamily="2" charset="-122"/>
              </a:rPr>
              <a:t>倍一定大于等于 </a:t>
            </a:r>
            <a:r>
              <a:rPr lang="en-GB" altLang="ja-JP" dirty="0">
                <a:latin typeface="等线" panose="02010600030101010101" pitchFamily="2" charset="-122"/>
                <a:ea typeface="等线" panose="02010600030101010101" pitchFamily="2" charset="-122"/>
              </a:rPr>
              <a:t>p(x)</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其中 </a:t>
            </a:r>
            <a:r>
              <a:rPr lang="en-GB" altLang="ja-JP" dirty="0">
                <a:latin typeface="等线" panose="02010600030101010101" pitchFamily="2" charset="-122"/>
                <a:ea typeface="等线" panose="02010600030101010101" pitchFamily="2" charset="-122"/>
              </a:rPr>
              <a:t>c &gt; 0</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如图</a:t>
            </a:r>
            <a:r>
              <a:rPr lang="ja-JP" altLang="en-GB">
                <a:latin typeface="等线" panose="02010600030101010101" pitchFamily="2" charset="-122"/>
                <a:ea typeface="等线" panose="02010600030101010101" pitchFamily="2" charset="-122"/>
              </a:rPr>
              <a:t>中</a:t>
            </a:r>
            <a:r>
              <a:rPr lang="ja-JP" altLang="en-US">
                <a:latin typeface="等线" panose="02010600030101010101" pitchFamily="2" charset="-122"/>
                <a:ea typeface="等线" panose="02010600030101010101" pitchFamily="2" charset="-122"/>
              </a:rPr>
              <a:t>所示</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7745906" y="4187368"/>
            <a:ext cx="4446094" cy="261351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838200" y="2199230"/>
            <a:ext cx="10515600" cy="4351338"/>
          </a:xfrm>
        </p:spPr>
        <p:txBody>
          <a:bodyPr>
            <a:normAutofit/>
          </a:bodyPr>
          <a:lstStyle/>
          <a:p>
            <a:r>
              <a:rPr lang="ja-JP" altLang="en-US">
                <a:latin typeface="等线" panose="02010600030101010101" pitchFamily="2" charset="-122"/>
                <a:ea typeface="等线" panose="02010600030101010101" pitchFamily="2" charset="-122"/>
              </a:rPr>
              <a:t>满条件分布有以下性质：对任意的</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和任意的</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有</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而且</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对任意的</a:t>
            </a:r>
            <a:r>
              <a:rPr lang="en-US"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和任意的</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有</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6572250" y="2241048"/>
            <a:ext cx="990600" cy="304800"/>
          </a:xfrm>
          <a:prstGeom prst="rect">
            <a:avLst/>
          </a:prstGeom>
        </p:spPr>
      </p:pic>
      <p:pic>
        <p:nvPicPr>
          <p:cNvPr id="5" name="Picture 4"/>
          <p:cNvPicPr>
            <a:picLocks noChangeAspect="1"/>
          </p:cNvPicPr>
          <p:nvPr/>
        </p:nvPicPr>
        <p:blipFill rotWithShape="1">
          <a:blip r:embed="rId4"/>
          <a:srcRect r="7895" b="-22222"/>
          <a:stretch>
            <a:fillRect/>
          </a:stretch>
        </p:blipFill>
        <p:spPr>
          <a:xfrm>
            <a:off x="9124950" y="2241048"/>
            <a:ext cx="666750" cy="419100"/>
          </a:xfrm>
          <a:prstGeom prst="rect">
            <a:avLst/>
          </a:prstGeom>
        </p:spPr>
      </p:pic>
      <p:pic>
        <p:nvPicPr>
          <p:cNvPr id="6" name="Picture 5"/>
          <p:cNvPicPr>
            <a:picLocks noChangeAspect="1"/>
          </p:cNvPicPr>
          <p:nvPr/>
        </p:nvPicPr>
        <p:blipFill>
          <a:blip r:embed="rId5"/>
          <a:stretch>
            <a:fillRect/>
          </a:stretch>
        </p:blipFill>
        <p:spPr>
          <a:xfrm>
            <a:off x="4248150" y="2769686"/>
            <a:ext cx="3695700" cy="889000"/>
          </a:xfrm>
          <a:prstGeom prst="rect">
            <a:avLst/>
          </a:prstGeom>
        </p:spPr>
      </p:pic>
      <p:pic>
        <p:nvPicPr>
          <p:cNvPr id="7" name="Picture 6"/>
          <p:cNvPicPr>
            <a:picLocks noChangeAspect="1"/>
          </p:cNvPicPr>
          <p:nvPr/>
        </p:nvPicPr>
        <p:blipFill>
          <a:blip r:embed="rId3"/>
          <a:stretch>
            <a:fillRect/>
          </a:stretch>
        </p:blipFill>
        <p:spPr>
          <a:xfrm>
            <a:off x="3752850" y="4291054"/>
            <a:ext cx="990600" cy="304800"/>
          </a:xfrm>
          <a:prstGeom prst="rect">
            <a:avLst/>
          </a:prstGeom>
        </p:spPr>
      </p:pic>
      <p:pic>
        <p:nvPicPr>
          <p:cNvPr id="8" name="Picture 7"/>
          <p:cNvPicPr>
            <a:picLocks noChangeAspect="1"/>
          </p:cNvPicPr>
          <p:nvPr/>
        </p:nvPicPr>
        <p:blipFill rotWithShape="1">
          <a:blip r:embed="rId4"/>
          <a:srcRect r="7895" b="-22222"/>
          <a:stretch>
            <a:fillRect/>
          </a:stretch>
        </p:blipFill>
        <p:spPr>
          <a:xfrm>
            <a:off x="6362700" y="4291054"/>
            <a:ext cx="666750" cy="419100"/>
          </a:xfrm>
          <a:prstGeom prst="rect">
            <a:avLst/>
          </a:prstGeom>
        </p:spPr>
      </p:pic>
      <p:pic>
        <p:nvPicPr>
          <p:cNvPr id="9" name="Picture 8"/>
          <p:cNvPicPr>
            <a:picLocks noChangeAspect="1"/>
          </p:cNvPicPr>
          <p:nvPr/>
        </p:nvPicPr>
        <p:blipFill>
          <a:blip r:embed="rId6"/>
          <a:stretch>
            <a:fillRect/>
          </a:stretch>
        </p:blipFill>
        <p:spPr>
          <a:xfrm>
            <a:off x="5022850" y="4710154"/>
            <a:ext cx="2146300" cy="850900"/>
          </a:xfrm>
          <a:prstGeom prst="rect">
            <a:avLst/>
          </a:prstGeom>
        </p:spPr>
      </p:pic>
      <p:pic>
        <p:nvPicPr>
          <p:cNvPr id="10" name="Picture 9"/>
          <p:cNvPicPr>
            <a:picLocks noChangeAspect="1"/>
          </p:cNvPicPr>
          <p:nvPr/>
        </p:nvPicPr>
        <p:blipFill>
          <a:blip r:embed="rId7"/>
          <a:stretch>
            <a:fillRect/>
          </a:stretch>
        </p:blipFill>
        <p:spPr>
          <a:xfrm>
            <a:off x="5537200" y="3060700"/>
            <a:ext cx="1117600" cy="7366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en-GB" altLang="ja-JP" dirty="0">
                <a:latin typeface="等线" panose="02010600030101010101" pitchFamily="2" charset="-122"/>
                <a:ea typeface="等线" panose="02010600030101010101" pitchFamily="2" charset="-122"/>
              </a:rPr>
              <a:t>Metropolis-Hastings</a:t>
            </a:r>
            <a:r>
              <a:rPr lang="ja-JP" altLang="en-US">
                <a:latin typeface="等线" panose="02010600030101010101" pitchFamily="2" charset="-122"/>
                <a:ea typeface="等线" panose="02010600030101010101" pitchFamily="2" charset="-122"/>
              </a:rPr>
              <a:t>算法中，可以利用上述性质，简化计算，提高计算效率。具体地，通过满条件分布概率的比</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计算联合概率的比 </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而前者更容易计算</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5549900" y="3092450"/>
            <a:ext cx="1092200" cy="673100"/>
          </a:xfrm>
          <a:prstGeom prst="rect">
            <a:avLst/>
          </a:prstGeom>
        </p:spPr>
      </p:pic>
      <p:pic>
        <p:nvPicPr>
          <p:cNvPr id="5" name="Picture 4"/>
          <p:cNvPicPr>
            <a:picLocks noChangeAspect="1"/>
          </p:cNvPicPr>
          <p:nvPr/>
        </p:nvPicPr>
        <p:blipFill>
          <a:blip r:embed="rId4"/>
          <a:stretch>
            <a:fillRect/>
          </a:stretch>
        </p:blipFill>
        <p:spPr>
          <a:xfrm>
            <a:off x="5810250" y="4070099"/>
            <a:ext cx="571500" cy="6096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设</a:t>
            </a:r>
            <a:r>
              <a:rPr lang="en-US" altLang="ja-JP" dirty="0">
                <a:latin typeface="等线" panose="02010600030101010101" pitchFamily="2" charset="-122"/>
                <a:ea typeface="等线" panose="02010600030101010101" pitchFamily="2" charset="-122"/>
              </a:rPr>
              <a:t>x</a:t>
            </a:r>
            <a:r>
              <a:rPr lang="en-US" altLang="zh-CN" baseline="-25000" dirty="0">
                <a:latin typeface="等线" panose="02010600030101010101" pitchFamily="2" charset="-122"/>
                <a:ea typeface="等线" panose="02010600030101010101" pitchFamily="2" charset="-122"/>
              </a:rPr>
              <a:t>1</a:t>
            </a:r>
            <a:r>
              <a:rPr lang="ja-JP" altLang="en-US">
                <a:latin typeface="等线" panose="02010600030101010101" pitchFamily="2" charset="-122"/>
                <a:ea typeface="等线" panose="02010600030101010101" pitchFamily="2" charset="-122"/>
              </a:rPr>
              <a:t>和</a:t>
            </a:r>
            <a:r>
              <a:rPr lang="en-US" altLang="ja-JP" dirty="0">
                <a:latin typeface="等线" panose="02010600030101010101" pitchFamily="2" charset="-122"/>
                <a:ea typeface="等线" panose="02010600030101010101" pitchFamily="2" charset="-122"/>
              </a:rPr>
              <a:t>x</a:t>
            </a:r>
            <a:r>
              <a:rPr lang="en-US" altLang="ja-JP" baseline="-25000" dirty="0">
                <a:latin typeface="等线" panose="02010600030101010101" pitchFamily="2" charset="-122"/>
                <a:ea typeface="等线" panose="02010600030101010101" pitchFamily="2" charset="-122"/>
              </a:rPr>
              <a:t>2</a:t>
            </a:r>
            <a:r>
              <a:rPr lang="ja-JP" altLang="en-US">
                <a:latin typeface="等线" panose="02010600030101010101" pitchFamily="2" charset="-122"/>
                <a:ea typeface="等线" panose="02010600030101010101" pitchFamily="2" charset="-122"/>
              </a:rPr>
              <a:t>的联合概率分布的密度函数为</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求其满条件分部</a:t>
            </a:r>
            <a:endParaRPr lang="en-GB" altLang="ja-JP" dirty="0">
              <a:latin typeface="等线" panose="02010600030101010101" pitchFamily="2" charset="-122"/>
              <a:ea typeface="等线" panose="02010600030101010101" pitchFamily="2" charset="-122"/>
            </a:endParaRPr>
          </a:p>
        </p:txBody>
      </p:sp>
      <p:pic>
        <p:nvPicPr>
          <p:cNvPr id="6" name="Picture 5"/>
          <p:cNvPicPr>
            <a:picLocks noChangeAspect="1"/>
          </p:cNvPicPr>
          <p:nvPr/>
        </p:nvPicPr>
        <p:blipFill>
          <a:blip r:embed="rId3"/>
          <a:stretch>
            <a:fillRect/>
          </a:stretch>
        </p:blipFill>
        <p:spPr>
          <a:xfrm>
            <a:off x="3329088" y="2712205"/>
            <a:ext cx="5533824" cy="81258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例</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由满条件分布的定义有</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这里</a:t>
            </a:r>
            <a:r>
              <a:rPr lang="en-GB" altLang="ja-JP"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是</a:t>
            </a:r>
            <a:r>
              <a:rPr lang="ja-JP" altLang="en-US">
                <a:latin typeface="等线" panose="02010600030101010101" pitchFamily="2" charset="-122"/>
                <a:ea typeface="等线" panose="02010600030101010101" pitchFamily="2" charset="-122"/>
              </a:rPr>
              <a:t>均值为</a:t>
            </a:r>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，方差为</a:t>
            </a:r>
            <a:r>
              <a:rPr lang="en-GB"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的正态分布，这时</a:t>
            </a:r>
            <a:r>
              <a:rPr lang="en-GB" altLang="zh-CN" dirty="0">
                <a:latin typeface="等线" panose="02010600030101010101" pitchFamily="2" charset="-122"/>
                <a:ea typeface="等线" panose="02010600030101010101" pitchFamily="2" charset="-122"/>
              </a:rPr>
              <a:t>x</a:t>
            </a:r>
            <a:r>
              <a:rPr lang="en-GB" altLang="zh-CN" baseline="-25000"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是变量，</a:t>
            </a:r>
            <a:r>
              <a:rPr lang="en-GB" altLang="zh-CN" dirty="0">
                <a:latin typeface="等线" panose="02010600030101010101" pitchFamily="2" charset="-122"/>
                <a:ea typeface="等线" panose="02010600030101010101" pitchFamily="2" charset="-122"/>
              </a:rPr>
              <a:t>x</a:t>
            </a:r>
            <a:r>
              <a:rPr lang="en-GB" altLang="zh-CN" baseline="-25000" dirty="0">
                <a:latin typeface="等线" panose="02010600030101010101" pitchFamily="2" charset="-122"/>
                <a:ea typeface="等线" panose="02010600030101010101" pitchFamily="2" charset="-122"/>
              </a:rPr>
              <a:t>2</a:t>
            </a:r>
            <a:r>
              <a:rPr lang="ja-JP" altLang="en-US">
                <a:latin typeface="等线" panose="02010600030101010101" pitchFamily="2" charset="-122"/>
                <a:ea typeface="等线" panose="02010600030101010101" pitchFamily="2" charset="-122"/>
              </a:rPr>
              <a:t>是参数。同样可得</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rotWithShape="1">
          <a:blip r:embed="rId3"/>
          <a:srcRect t="4963"/>
          <a:stretch>
            <a:fillRect/>
          </a:stretch>
        </p:blipFill>
        <p:spPr>
          <a:xfrm>
            <a:off x="3613150" y="2661556"/>
            <a:ext cx="4965700" cy="1810451"/>
          </a:xfrm>
          <a:prstGeom prst="rect">
            <a:avLst/>
          </a:prstGeom>
        </p:spPr>
      </p:pic>
      <p:pic>
        <p:nvPicPr>
          <p:cNvPr id="5" name="Picture 4"/>
          <p:cNvPicPr>
            <a:picLocks noChangeAspect="1"/>
          </p:cNvPicPr>
          <p:nvPr/>
        </p:nvPicPr>
        <p:blipFill>
          <a:blip r:embed="rId4"/>
          <a:stretch>
            <a:fillRect/>
          </a:stretch>
        </p:blipFill>
        <p:spPr>
          <a:xfrm>
            <a:off x="1962150" y="4832350"/>
            <a:ext cx="1651000" cy="317500"/>
          </a:xfrm>
          <a:prstGeom prst="rect">
            <a:avLst/>
          </a:prstGeom>
        </p:spPr>
      </p:pic>
      <p:pic>
        <p:nvPicPr>
          <p:cNvPr id="6" name="Picture 5"/>
          <p:cNvPicPr>
            <a:picLocks noChangeAspect="1"/>
          </p:cNvPicPr>
          <p:nvPr/>
        </p:nvPicPr>
        <p:blipFill>
          <a:blip r:embed="rId5"/>
          <a:stretch>
            <a:fillRect/>
          </a:stretch>
        </p:blipFill>
        <p:spPr>
          <a:xfrm>
            <a:off x="6724650" y="4832350"/>
            <a:ext cx="1066800" cy="317500"/>
          </a:xfrm>
          <a:prstGeom prst="rect">
            <a:avLst/>
          </a:prstGeom>
        </p:spPr>
      </p:pic>
      <p:pic>
        <p:nvPicPr>
          <p:cNvPr id="7" name="Picture 6"/>
          <p:cNvPicPr>
            <a:picLocks noChangeAspect="1"/>
          </p:cNvPicPr>
          <p:nvPr/>
        </p:nvPicPr>
        <p:blipFill rotWithShape="1">
          <a:blip r:embed="rId6"/>
          <a:srcRect t="6325"/>
          <a:stretch>
            <a:fillRect/>
          </a:stretch>
        </p:blipFill>
        <p:spPr>
          <a:xfrm>
            <a:off x="6407150" y="5188823"/>
            <a:ext cx="4343400" cy="162985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latin typeface="等线" panose="02010600030101010101" pitchFamily="2" charset="-122"/>
                <a:ea typeface="等线" panose="02010600030101010101" pitchFamily="2" charset="-122"/>
              </a:rPr>
              <a:t>Metropolis-Hastings</a:t>
            </a:r>
            <a:r>
              <a:rPr lang="zh-CN" altLang="en-US" dirty="0">
                <a:latin typeface="等线" panose="02010600030101010101" pitchFamily="2" charset="-122"/>
                <a:ea typeface="等线" panose="02010600030101010101" pitchFamily="2" charset="-122"/>
              </a:rPr>
              <a:t>算法 </a:t>
            </a:r>
          </a:p>
        </p:txBody>
      </p:sp>
      <p:pic>
        <p:nvPicPr>
          <p:cNvPr id="4" name="Picture 3"/>
          <p:cNvPicPr>
            <a:picLocks noChangeAspect="1"/>
          </p:cNvPicPr>
          <p:nvPr/>
        </p:nvPicPr>
        <p:blipFill>
          <a:blip r:embed="rId3"/>
          <a:stretch>
            <a:fillRect/>
          </a:stretch>
        </p:blipFill>
        <p:spPr>
          <a:xfrm>
            <a:off x="2006600" y="2626583"/>
            <a:ext cx="8178800" cy="863600"/>
          </a:xfrm>
          <a:prstGeom prst="rect">
            <a:avLst/>
          </a:prstGeom>
        </p:spPr>
      </p:pic>
      <p:pic>
        <p:nvPicPr>
          <p:cNvPr id="5" name="Picture 4"/>
          <p:cNvPicPr>
            <a:picLocks noChangeAspect="1"/>
          </p:cNvPicPr>
          <p:nvPr/>
        </p:nvPicPr>
        <p:blipFill>
          <a:blip r:embed="rId4"/>
          <a:stretch>
            <a:fillRect/>
          </a:stretch>
        </p:blipFill>
        <p:spPr>
          <a:xfrm>
            <a:off x="2006600" y="3759703"/>
            <a:ext cx="8191500" cy="14097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latin typeface="等线" panose="02010600030101010101" pitchFamily="2" charset="-122"/>
                <a:ea typeface="等线" panose="02010600030101010101" pitchFamily="2" charset="-122"/>
              </a:rPr>
              <a:t>Metropolis-Hastings</a:t>
            </a:r>
            <a:r>
              <a:rPr lang="zh-CN" altLang="en-US" dirty="0">
                <a:latin typeface="等线" panose="02010600030101010101" pitchFamily="2" charset="-122"/>
                <a:ea typeface="等线" panose="02010600030101010101" pitchFamily="2" charset="-122"/>
              </a:rPr>
              <a:t>算法 </a:t>
            </a:r>
          </a:p>
        </p:txBody>
      </p:sp>
      <p:pic>
        <p:nvPicPr>
          <p:cNvPr id="4" name="Picture 3"/>
          <p:cNvPicPr>
            <a:picLocks noChangeAspect="1"/>
          </p:cNvPicPr>
          <p:nvPr/>
        </p:nvPicPr>
        <p:blipFill>
          <a:blip r:embed="rId3"/>
          <a:stretch>
            <a:fillRect/>
          </a:stretch>
        </p:blipFill>
        <p:spPr>
          <a:xfrm>
            <a:off x="1841500" y="4514348"/>
            <a:ext cx="8764126" cy="1812446"/>
          </a:xfrm>
          <a:prstGeom prst="rect">
            <a:avLst/>
          </a:prstGeom>
        </p:spPr>
      </p:pic>
      <p:grpSp>
        <p:nvGrpSpPr>
          <p:cNvPr id="5" name="Group 4"/>
          <p:cNvGrpSpPr/>
          <p:nvPr/>
        </p:nvGrpSpPr>
        <p:grpSpPr>
          <a:xfrm>
            <a:off x="1841500" y="2393448"/>
            <a:ext cx="8280400" cy="2120900"/>
            <a:chOff x="1949450" y="4579683"/>
            <a:chExt cx="8280400" cy="2120900"/>
          </a:xfrm>
        </p:grpSpPr>
        <p:pic>
          <p:nvPicPr>
            <p:cNvPr id="6" name="Picture 5"/>
            <p:cNvPicPr>
              <a:picLocks noChangeAspect="1"/>
            </p:cNvPicPr>
            <p:nvPr/>
          </p:nvPicPr>
          <p:blipFill>
            <a:blip r:embed="rId4"/>
            <a:stretch>
              <a:fillRect/>
            </a:stretch>
          </p:blipFill>
          <p:spPr>
            <a:xfrm>
              <a:off x="1949450" y="4579683"/>
              <a:ext cx="8280400" cy="2120900"/>
            </a:xfrm>
            <a:prstGeom prst="rect">
              <a:avLst/>
            </a:prstGeom>
          </p:spPr>
        </p:pic>
        <p:pic>
          <p:nvPicPr>
            <p:cNvPr id="7" name="Picture 6"/>
            <p:cNvPicPr>
              <a:picLocks noChangeAspect="1"/>
            </p:cNvPicPr>
            <p:nvPr/>
          </p:nvPicPr>
          <p:blipFill>
            <a:blip r:embed="rId5"/>
            <a:stretch>
              <a:fillRect/>
            </a:stretch>
          </p:blipFill>
          <p:spPr>
            <a:xfrm>
              <a:off x="8507186" y="6052883"/>
              <a:ext cx="1075871" cy="647700"/>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单分量</a:t>
            </a:r>
            <a:r>
              <a:rPr lang="en-GB" altLang="zh-CN" dirty="0">
                <a:latin typeface="等线" panose="02010600030101010101" pitchFamily="2" charset="-122"/>
                <a:ea typeface="等线" panose="02010600030101010101" pitchFamily="2" charset="-122"/>
              </a:rPr>
              <a:t>Metropolis- Hastings</a:t>
            </a:r>
            <a:r>
              <a:rPr lang="zh-CN" altLang="en-US" dirty="0">
                <a:latin typeface="等线" panose="02010600030101010101" pitchFamily="2" charset="-122"/>
                <a:ea typeface="等线" panose="02010600030101010101" pitchFamily="2" charset="-122"/>
              </a:rPr>
              <a:t>算法 </a:t>
            </a: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在</a:t>
            </a:r>
            <a:r>
              <a:rPr lang="en-GB" altLang="ja-JP" dirty="0">
                <a:latin typeface="等线" panose="02010600030101010101" pitchFamily="2" charset="-122"/>
                <a:ea typeface="等线" panose="02010600030101010101" pitchFamily="2" charset="-122"/>
              </a:rPr>
              <a:t>Metropolis-Hasting</a:t>
            </a:r>
            <a:r>
              <a:rPr lang="en-US" altLang="zh-CN" dirty="0">
                <a:latin typeface="等线" panose="02010600030101010101" pitchFamily="2" charset="-122"/>
                <a:ea typeface="等线" panose="02010600030101010101" pitchFamily="2" charset="-122"/>
              </a:rPr>
              <a:t>s</a:t>
            </a:r>
            <a:r>
              <a:rPr lang="ja-JP" altLang="en-US">
                <a:latin typeface="等线" panose="02010600030101010101" pitchFamily="2" charset="-122"/>
                <a:ea typeface="等线" panose="02010600030101010101" pitchFamily="2" charset="-122"/>
              </a:rPr>
              <a:t>算法中，通常需要对多元变量分布进行抽样，有时对多元变量分布的抽样是困难的</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可以对多元变量的每一变量的条件分布依次分别进行抽样，从而实现对整个多元变量的一次抽样，这就是单分量</a:t>
            </a:r>
            <a:r>
              <a:rPr lang="en-GB" altLang="ja-JP" dirty="0">
                <a:latin typeface="等线" panose="02010600030101010101" pitchFamily="2" charset="-122"/>
                <a:ea typeface="等线" panose="02010600030101010101" pitchFamily="2" charset="-122"/>
              </a:rPr>
              <a:t>Metropolis-Hastings (single-component Metropolis-Hastings</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算法。 </a:t>
            </a:r>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单分量</a:t>
            </a:r>
            <a:r>
              <a:rPr lang="en-GB" altLang="zh-CN" dirty="0">
                <a:latin typeface="等线" panose="02010600030101010101" pitchFamily="2" charset="-122"/>
                <a:ea typeface="等线" panose="02010600030101010101" pitchFamily="2" charset="-122"/>
              </a:rPr>
              <a:t>Metropolis- Hastings</a:t>
            </a:r>
            <a:r>
              <a:rPr lang="zh-CN" altLang="en-US" dirty="0">
                <a:latin typeface="等线" panose="02010600030101010101" pitchFamily="2" charset="-122"/>
                <a:ea typeface="等线" panose="02010600030101010101" pitchFamily="2" charset="-122"/>
              </a:rPr>
              <a:t>算法 </a:t>
            </a: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假设马尔可夫链的状态由</a:t>
            </a:r>
            <a:r>
              <a:rPr lang="en-GB" altLang="ja-JP" dirty="0">
                <a:latin typeface="等线" panose="02010600030101010101" pitchFamily="2" charset="-122"/>
                <a:ea typeface="等线" panose="02010600030101010101" pitchFamily="2" charset="-122"/>
              </a:rPr>
              <a:t>k</a:t>
            </a:r>
            <a:r>
              <a:rPr lang="ja-JP" altLang="en-US">
                <a:latin typeface="等线" panose="02010600030101010101" pitchFamily="2" charset="-122"/>
                <a:ea typeface="等线" panose="02010600030101010101" pitchFamily="2" charset="-122"/>
              </a:rPr>
              <a:t>维随机变量表示 </a:t>
            </a:r>
            <a:endParaRPr lang="en-US" altLang="ja-JP" dirty="0">
              <a:latin typeface="等线" panose="02010600030101010101" pitchFamily="2" charset="-122"/>
              <a:ea typeface="等线" panose="02010600030101010101" pitchFamily="2" charset="-122"/>
            </a:endParaRPr>
          </a:p>
          <a:p>
            <a:endParaRPr lang="ja-JP" altLang="en-US">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其中</a:t>
            </a:r>
            <a:r>
              <a:rPr lang="en-GB" altLang="ja-JP" dirty="0" err="1">
                <a:latin typeface="等线" panose="02010600030101010101" pitchFamily="2" charset="-122"/>
                <a:ea typeface="等线" panose="02010600030101010101" pitchFamily="2" charset="-122"/>
              </a:rPr>
              <a:t>x</a:t>
            </a:r>
            <a:r>
              <a:rPr lang="en-GB" altLang="ja-JP" baseline="-25000" dirty="0" err="1">
                <a:latin typeface="等线" panose="02010600030101010101" pitchFamily="2" charset="-122"/>
                <a:ea typeface="等线" panose="02010600030101010101" pitchFamily="2" charset="-122"/>
              </a:rPr>
              <a:t>j</a:t>
            </a:r>
            <a:r>
              <a:rPr lang="ja-JP" altLang="en-US">
                <a:latin typeface="等线" panose="02010600030101010101" pitchFamily="2" charset="-122"/>
                <a:ea typeface="等线" panose="02010600030101010101" pitchFamily="2" charset="-122"/>
              </a:rPr>
              <a:t>表示随机变量</a:t>
            </a:r>
            <a:r>
              <a:rPr lang="en-GB" altLang="ja-JP" dirty="0">
                <a:latin typeface="等线" panose="02010600030101010101" pitchFamily="2" charset="-122"/>
                <a:ea typeface="等线" panose="02010600030101010101" pitchFamily="2" charset="-122"/>
              </a:rPr>
              <a:t>x</a:t>
            </a:r>
            <a:r>
              <a:rPr lang="ja-JP" altLang="en-US">
                <a:latin typeface="等线" panose="02010600030101010101" pitchFamily="2" charset="-122"/>
                <a:ea typeface="等线" panose="02010600030101010101" pitchFamily="2" charset="-122"/>
              </a:rPr>
              <a:t>的第</a:t>
            </a:r>
            <a:r>
              <a:rPr lang="en-US" altLang="ja-JP" dirty="0">
                <a:latin typeface="等线" panose="02010600030101010101" pitchFamily="2" charset="-122"/>
                <a:ea typeface="等线" panose="02010600030101010101" pitchFamily="2" charset="-122"/>
              </a:rPr>
              <a:t>j</a:t>
            </a:r>
            <a:r>
              <a:rPr lang="ja-JP" altLang="en-US">
                <a:latin typeface="等线" panose="02010600030101010101" pitchFamily="2" charset="-122"/>
                <a:ea typeface="等线" panose="02010600030101010101" pitchFamily="2" charset="-122"/>
              </a:rPr>
              <a:t>个分量，</a:t>
            </a:r>
            <a:r>
              <a:rPr lang="en-US"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而</a:t>
            </a:r>
            <a:r>
              <a:rPr lang="en-GB" altLang="ja-JP" dirty="0">
                <a:latin typeface="等线" panose="02010600030101010101" pitchFamily="2" charset="-122"/>
                <a:ea typeface="等线" panose="02010600030101010101" pitchFamily="2" charset="-122"/>
              </a:rPr>
              <a:t>x</a:t>
            </a:r>
            <a:r>
              <a:rPr lang="en-US" altLang="ja-JP" baseline="30000" dirty="0">
                <a:latin typeface="等线" panose="02010600030101010101" pitchFamily="2" charset="-122"/>
                <a:ea typeface="等线" panose="02010600030101010101" pitchFamily="2" charset="-122"/>
              </a:rPr>
              <a:t>(</a:t>
            </a:r>
            <a:r>
              <a:rPr lang="en-US" altLang="ja-JP" baseline="30000" dirty="0" err="1">
                <a:latin typeface="等线" panose="02010600030101010101" pitchFamily="2" charset="-122"/>
                <a:ea typeface="等线" panose="02010600030101010101" pitchFamily="2" charset="-122"/>
              </a:rPr>
              <a:t>i</a:t>
            </a:r>
            <a:r>
              <a:rPr lang="en-US" altLang="ja-JP" baseline="30000"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表示马尔可夫链在时刻</a:t>
            </a:r>
            <a:r>
              <a:rPr lang="en-GB" altLang="ja-JP" dirty="0" err="1">
                <a:latin typeface="等线" panose="02010600030101010101" pitchFamily="2" charset="-122"/>
                <a:ea typeface="等线" panose="02010600030101010101" pitchFamily="2" charset="-122"/>
              </a:rPr>
              <a:t>i</a:t>
            </a:r>
            <a:r>
              <a:rPr lang="ja-JP" altLang="en-US">
                <a:latin typeface="等线" panose="02010600030101010101" pitchFamily="2" charset="-122"/>
                <a:ea typeface="等线" panose="02010600030101010101" pitchFamily="2" charset="-122"/>
              </a:rPr>
              <a:t>的</a:t>
            </a:r>
            <a:endParaRPr lang="en-US"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其中</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是随机变量</a:t>
            </a:r>
            <a:r>
              <a:rPr lang="en-US" altLang="ja-JP" dirty="0">
                <a:latin typeface="等线" panose="02010600030101010101" pitchFamily="2" charset="-122"/>
                <a:ea typeface="等线" panose="02010600030101010101" pitchFamily="2" charset="-122"/>
              </a:rPr>
              <a:t> </a:t>
            </a:r>
            <a:r>
              <a:rPr lang="en-GB" altLang="ja-JP" dirty="0">
                <a:latin typeface="等线" panose="02010600030101010101" pitchFamily="2" charset="-122"/>
                <a:ea typeface="等线" panose="02010600030101010101" pitchFamily="2" charset="-122"/>
              </a:rPr>
              <a:t>x</a:t>
            </a:r>
            <a:r>
              <a:rPr lang="en-US" altLang="ja-JP" baseline="30000" dirty="0">
                <a:latin typeface="等线" panose="02010600030101010101" pitchFamily="2" charset="-122"/>
                <a:ea typeface="等线" panose="02010600030101010101" pitchFamily="2" charset="-122"/>
              </a:rPr>
              <a:t>(</a:t>
            </a:r>
            <a:r>
              <a:rPr lang="en-US" altLang="ja-JP" baseline="30000" dirty="0" err="1">
                <a:latin typeface="等线" panose="02010600030101010101" pitchFamily="2" charset="-122"/>
                <a:ea typeface="等线" panose="02010600030101010101" pitchFamily="2" charset="-122"/>
              </a:rPr>
              <a:t>i</a:t>
            </a:r>
            <a:r>
              <a:rPr lang="en-US" altLang="ja-JP" baseline="30000"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的第</a:t>
            </a:r>
            <a:r>
              <a:rPr lang="en-US" altLang="ja-JP" dirty="0">
                <a:latin typeface="等线" panose="02010600030101010101" pitchFamily="2" charset="-122"/>
                <a:ea typeface="等线" panose="02010600030101010101" pitchFamily="2" charset="-122"/>
              </a:rPr>
              <a:t>j</a:t>
            </a:r>
            <a:r>
              <a:rPr lang="ja-JP" altLang="en-US">
                <a:latin typeface="等线" panose="02010600030101010101" pitchFamily="2" charset="-122"/>
                <a:ea typeface="等线" panose="02010600030101010101" pitchFamily="2" charset="-122"/>
              </a:rPr>
              <a:t>个分量，</a:t>
            </a:r>
            <a:r>
              <a:rPr lang="en-US" altLang="ja-JP" dirty="0">
                <a:latin typeface="等线" panose="02010600030101010101" pitchFamily="2" charset="-122"/>
                <a:ea typeface="等线" panose="02010600030101010101" pitchFamily="2" charset="-122"/>
              </a:rPr>
              <a:t>		  </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927600" y="2686957"/>
            <a:ext cx="2336800" cy="406400"/>
          </a:xfrm>
          <a:prstGeom prst="rect">
            <a:avLst/>
          </a:prstGeom>
        </p:spPr>
      </p:pic>
      <p:pic>
        <p:nvPicPr>
          <p:cNvPr id="5" name="Picture 4"/>
          <p:cNvPicPr>
            <a:picLocks noChangeAspect="1"/>
          </p:cNvPicPr>
          <p:nvPr/>
        </p:nvPicPr>
        <p:blipFill rotWithShape="1">
          <a:blip r:embed="rId4"/>
          <a:srcRect t="1" r="6871" b="17205"/>
          <a:stretch>
            <a:fillRect/>
          </a:stretch>
        </p:blipFill>
        <p:spPr>
          <a:xfrm>
            <a:off x="6464300" y="3334988"/>
            <a:ext cx="1490237" cy="241843"/>
          </a:xfrm>
          <a:prstGeom prst="rect">
            <a:avLst/>
          </a:prstGeom>
        </p:spPr>
      </p:pic>
      <p:pic>
        <p:nvPicPr>
          <p:cNvPr id="6" name="Picture 5"/>
          <p:cNvPicPr>
            <a:picLocks noChangeAspect="1"/>
          </p:cNvPicPr>
          <p:nvPr/>
        </p:nvPicPr>
        <p:blipFill>
          <a:blip r:embed="rId5"/>
          <a:stretch>
            <a:fillRect/>
          </a:stretch>
        </p:blipFill>
        <p:spPr>
          <a:xfrm>
            <a:off x="3740150" y="3970702"/>
            <a:ext cx="4711700" cy="508000"/>
          </a:xfrm>
          <a:prstGeom prst="rect">
            <a:avLst/>
          </a:prstGeom>
        </p:spPr>
      </p:pic>
      <p:pic>
        <p:nvPicPr>
          <p:cNvPr id="8" name="Picture 7"/>
          <p:cNvPicPr>
            <a:picLocks noChangeAspect="1"/>
          </p:cNvPicPr>
          <p:nvPr/>
        </p:nvPicPr>
        <p:blipFill>
          <a:blip r:embed="rId6"/>
          <a:stretch>
            <a:fillRect/>
          </a:stretch>
        </p:blipFill>
        <p:spPr>
          <a:xfrm>
            <a:off x="2029515" y="4385243"/>
            <a:ext cx="393700" cy="406400"/>
          </a:xfrm>
          <a:prstGeom prst="rect">
            <a:avLst/>
          </a:prstGeom>
        </p:spPr>
      </p:pic>
      <p:pic>
        <p:nvPicPr>
          <p:cNvPr id="9" name="Picture 8"/>
          <p:cNvPicPr>
            <a:picLocks noChangeAspect="1"/>
          </p:cNvPicPr>
          <p:nvPr/>
        </p:nvPicPr>
        <p:blipFill>
          <a:blip r:embed="rId7"/>
          <a:stretch>
            <a:fillRect/>
          </a:stretch>
        </p:blipFill>
        <p:spPr>
          <a:xfrm>
            <a:off x="6830943" y="4719713"/>
            <a:ext cx="1498600" cy="3302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单分量</a:t>
            </a:r>
            <a:r>
              <a:rPr lang="en-GB" altLang="zh-CN" dirty="0">
                <a:latin typeface="等线" panose="02010600030101010101" pitchFamily="2" charset="-122"/>
                <a:ea typeface="等线" panose="02010600030101010101" pitchFamily="2" charset="-122"/>
              </a:rPr>
              <a:t>Metropolis- Hastings</a:t>
            </a:r>
            <a:r>
              <a:rPr lang="zh-CN" altLang="en-US" dirty="0">
                <a:latin typeface="等线" panose="02010600030101010101" pitchFamily="2" charset="-122"/>
                <a:ea typeface="等线" panose="02010600030101010101" pitchFamily="2" charset="-122"/>
              </a:rPr>
              <a:t>算法 </a:t>
            </a:r>
          </a:p>
        </p:txBody>
      </p:sp>
      <p:sp>
        <p:nvSpPr>
          <p:cNvPr id="3" name="内容占位符 2"/>
          <p:cNvSpPr>
            <a:spLocks noGrp="1"/>
          </p:cNvSpPr>
          <p:nvPr>
            <p:ph idx="1"/>
          </p:nvPr>
        </p:nvSpPr>
        <p:spPr/>
        <p:txBody>
          <a:bodyPr>
            <a:normAutofit/>
          </a:bodyPr>
          <a:lstStyle/>
          <a:p>
            <a:r>
              <a:rPr lang="ja-JP" altLang="en-US" dirty="0">
                <a:latin typeface="等线" panose="02010600030101010101" pitchFamily="2" charset="-122"/>
                <a:ea typeface="等线" panose="02010600030101010101" pitchFamily="2" charset="-122"/>
              </a:rPr>
              <a:t>为了生成容量为的样本集合</a:t>
            </a:r>
            <a:r>
              <a:rPr lang="en-US"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a:t>
            </a:r>
            <a:r>
              <a:rPr lang="ja-JP" altLang="en-US" dirty="0">
                <a:latin typeface="等线" panose="02010600030101010101" pitchFamily="2" charset="-122"/>
                <a:ea typeface="等线" panose="02010600030101010101" pitchFamily="2" charset="-122"/>
              </a:rPr>
              <a:t>单分量</a:t>
            </a:r>
            <a:r>
              <a:rPr lang="en-GB" altLang="ja-JP" dirty="0">
                <a:latin typeface="等线" panose="02010600030101010101" pitchFamily="2" charset="-122"/>
                <a:ea typeface="等线" panose="02010600030101010101" pitchFamily="2" charset="-122"/>
              </a:rPr>
              <a:t>Metropolis-Hastings </a:t>
            </a:r>
            <a:r>
              <a:rPr lang="ja-JP" altLang="en-US" dirty="0">
                <a:latin typeface="等线" panose="02010600030101010101" pitchFamily="2" charset="-122"/>
                <a:ea typeface="等线" panose="02010600030101010101" pitchFamily="2" charset="-122"/>
              </a:rPr>
              <a:t>算法由下面的</a:t>
            </a:r>
            <a:r>
              <a:rPr lang="en-GB" altLang="ja-JP" dirty="0">
                <a:latin typeface="等线" panose="02010600030101010101" pitchFamily="2" charset="-122"/>
                <a:ea typeface="等线" panose="02010600030101010101" pitchFamily="2" charset="-122"/>
              </a:rPr>
              <a:t>k</a:t>
            </a:r>
            <a:r>
              <a:rPr lang="ja-JP" altLang="en-US" dirty="0">
                <a:latin typeface="等线" panose="02010600030101010101" pitchFamily="2" charset="-122"/>
                <a:ea typeface="等线" panose="02010600030101010101" pitchFamily="2" charset="-122"/>
              </a:rPr>
              <a:t>步迭代实现</a:t>
            </a:r>
            <a:r>
              <a:rPr lang="en-GB" altLang="ja-JP" dirty="0">
                <a:latin typeface="等线" panose="02010600030101010101" pitchFamily="2" charset="-122"/>
                <a:ea typeface="等线" panose="02010600030101010101" pitchFamily="2" charset="-122"/>
              </a:rPr>
              <a:t>Metropolis-Hastings</a:t>
            </a:r>
            <a:r>
              <a:rPr lang="ja-JP" altLang="en-US" dirty="0">
                <a:latin typeface="等线" panose="02010600030101010101" pitchFamily="2" charset="-122"/>
                <a:ea typeface="等线" panose="02010600030101010101" pitchFamily="2" charset="-122"/>
              </a:rPr>
              <a:t>算法的一次迭代</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dirty="0">
                <a:latin typeface="等线" panose="02010600030101010101" pitchFamily="2" charset="-122"/>
                <a:ea typeface="等线" panose="02010600030101010101" pitchFamily="2" charset="-122"/>
              </a:rPr>
              <a:t>设在第（</a:t>
            </a:r>
            <a:r>
              <a:rPr lang="en-US" altLang="ja-JP" dirty="0">
                <a:latin typeface="等线" panose="02010600030101010101" pitchFamily="2" charset="-122"/>
                <a:ea typeface="等线" panose="02010600030101010101" pitchFamily="2" charset="-122"/>
              </a:rPr>
              <a:t>i</a:t>
            </a:r>
            <a:r>
              <a:rPr lang="en-US" altLang="zh-CN" dirty="0">
                <a:latin typeface="等线" panose="02010600030101010101" pitchFamily="2" charset="-122"/>
                <a:ea typeface="等线" panose="02010600030101010101" pitchFamily="2" charset="-122"/>
              </a:rPr>
              <a:t>-</a:t>
            </a:r>
            <a:r>
              <a:rPr lang="en-US" altLang="ja-JP" dirty="0">
                <a:latin typeface="等线" panose="02010600030101010101" pitchFamily="2" charset="-122"/>
                <a:ea typeface="等线" panose="02010600030101010101" pitchFamily="2" charset="-122"/>
              </a:rPr>
              <a:t>1</a:t>
            </a:r>
            <a:r>
              <a:rPr lang="ja-JP" altLang="en-US" dirty="0">
                <a:latin typeface="等线" panose="02010600030101010101" pitchFamily="2" charset="-122"/>
                <a:ea typeface="等线" panose="02010600030101010101" pitchFamily="2" charset="-122"/>
              </a:rPr>
              <a:t>）次迭代结束时分量</a:t>
            </a:r>
            <a:r>
              <a:rPr lang="zh-CN" altLang="en-US" dirty="0">
                <a:latin typeface="等线" panose="02010600030101010101" pitchFamily="2" charset="-122"/>
                <a:ea typeface="等线" panose="02010600030101010101" pitchFamily="2" charset="-122"/>
              </a:rPr>
              <a:t> </a:t>
            </a:r>
            <a:r>
              <a:rPr lang="en-GB" altLang="zh-CN" dirty="0" err="1">
                <a:latin typeface="等线" panose="02010600030101010101" pitchFamily="2" charset="-122"/>
                <a:ea typeface="等线" panose="02010600030101010101" pitchFamily="2" charset="-122"/>
              </a:rPr>
              <a:t>x</a:t>
            </a:r>
            <a:r>
              <a:rPr lang="en-GB" altLang="zh-CN" baseline="-25000" dirty="0" err="1">
                <a:latin typeface="等线" panose="02010600030101010101" pitchFamily="2" charset="-122"/>
                <a:ea typeface="等线" panose="02010600030101010101" pitchFamily="2" charset="-122"/>
              </a:rPr>
              <a:t>j</a:t>
            </a:r>
            <a:r>
              <a:rPr lang="en-GB" altLang="zh-CN" dirty="0">
                <a:latin typeface="等线" panose="02010600030101010101" pitchFamily="2" charset="-122"/>
                <a:ea typeface="等线" panose="02010600030101010101" pitchFamily="2" charset="-122"/>
              </a:rPr>
              <a:t> </a:t>
            </a:r>
            <a:r>
              <a:rPr lang="ja-JP" altLang="en-US" dirty="0">
                <a:latin typeface="等线" panose="02010600030101010101" pitchFamily="2" charset="-122"/>
                <a:ea typeface="等线" panose="02010600030101010101" pitchFamily="2" charset="-122"/>
              </a:rPr>
              <a:t>的取值为</a:t>
            </a:r>
            <a:r>
              <a:rPr lang="en-US"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dirty="0">
                <a:latin typeface="等线" panose="02010600030101010101" pitchFamily="2" charset="-122"/>
                <a:ea typeface="等线" panose="02010600030101010101" pitchFamily="2" charset="-122"/>
              </a:rPr>
              <a:t>在第</a:t>
            </a:r>
            <a:r>
              <a:rPr lang="en-US" altLang="ja-JP" dirty="0" err="1">
                <a:latin typeface="等线" panose="02010600030101010101" pitchFamily="2" charset="-122"/>
                <a:ea typeface="等线" panose="02010600030101010101" pitchFamily="2" charset="-122"/>
              </a:rPr>
              <a:t>i</a:t>
            </a:r>
            <a:r>
              <a:rPr lang="ja-JP" altLang="en-US" dirty="0">
                <a:latin typeface="等线" panose="02010600030101010101" pitchFamily="2" charset="-122"/>
                <a:ea typeface="等线" panose="02010600030101010101" pitchFamily="2" charset="-122"/>
              </a:rPr>
              <a:t>次迭代的第</a:t>
            </a:r>
            <a:r>
              <a:rPr lang="en-US" altLang="ja-JP" dirty="0">
                <a:latin typeface="等线" panose="02010600030101010101" pitchFamily="2" charset="-122"/>
                <a:ea typeface="等线" panose="02010600030101010101" pitchFamily="2" charset="-122"/>
              </a:rPr>
              <a:t>j</a:t>
            </a:r>
            <a:r>
              <a:rPr lang="ja-JP" altLang="en-US" dirty="0">
                <a:latin typeface="等线" panose="02010600030101010101" pitchFamily="2" charset="-122"/>
                <a:ea typeface="等线" panose="02010600030101010101" pitchFamily="2" charset="-122"/>
              </a:rPr>
              <a:t>步，对分量</a:t>
            </a:r>
            <a:r>
              <a:rPr lang="zh-CN" altLang="en-US" dirty="0">
                <a:latin typeface="等线" panose="02010600030101010101" pitchFamily="2" charset="-122"/>
                <a:ea typeface="等线" panose="02010600030101010101" pitchFamily="2" charset="-122"/>
              </a:rPr>
              <a:t> </a:t>
            </a:r>
            <a:r>
              <a:rPr lang="en-GB" altLang="zh-CN" dirty="0" err="1">
                <a:latin typeface="等线" panose="02010600030101010101" pitchFamily="2" charset="-122"/>
                <a:ea typeface="等线" panose="02010600030101010101" pitchFamily="2" charset="-122"/>
              </a:rPr>
              <a:t>x</a:t>
            </a:r>
            <a:r>
              <a:rPr lang="en-GB" altLang="zh-CN" baseline="-25000" dirty="0" err="1">
                <a:latin typeface="等线" panose="02010600030101010101" pitchFamily="2" charset="-122"/>
                <a:ea typeface="等线" panose="02010600030101010101" pitchFamily="2" charset="-122"/>
              </a:rPr>
              <a:t>j</a:t>
            </a:r>
            <a:r>
              <a:rPr lang="zh-CN" altLang="en-US" dirty="0">
                <a:latin typeface="等线" panose="02010600030101010101" pitchFamily="2" charset="-122"/>
                <a:ea typeface="等线" panose="02010600030101010101" pitchFamily="2" charset="-122"/>
              </a:rPr>
              <a:t> </a:t>
            </a:r>
            <a:r>
              <a:rPr lang="ja-JP" altLang="en-US" dirty="0">
                <a:latin typeface="等线" panose="02010600030101010101" pitchFamily="2" charset="-122"/>
                <a:ea typeface="等线" panose="02010600030101010101" pitchFamily="2" charset="-122"/>
              </a:rPr>
              <a:t>根据</a:t>
            </a:r>
            <a:r>
              <a:rPr lang="en-GB" altLang="ja-JP" dirty="0">
                <a:latin typeface="等线" panose="02010600030101010101" pitchFamily="2" charset="-122"/>
                <a:ea typeface="等线" panose="02010600030101010101" pitchFamily="2" charset="-122"/>
              </a:rPr>
              <a:t>Metropolis-Hastings</a:t>
            </a:r>
            <a:r>
              <a:rPr lang="ja-JP" altLang="en-US" dirty="0">
                <a:latin typeface="等线" panose="02010600030101010101" pitchFamily="2" charset="-122"/>
                <a:ea typeface="等线" panose="02010600030101010101" pitchFamily="2" charset="-122"/>
              </a:rPr>
              <a:t>算法更新，得到其新</a:t>
            </a:r>
            <a:r>
              <a:rPr lang="ja-JP" altLang="en-US" dirty="0" smtClean="0">
                <a:latin typeface="等线" panose="02010600030101010101" pitchFamily="2" charset="-122"/>
                <a:ea typeface="等线" panose="02010600030101010101" pitchFamily="2" charset="-122"/>
              </a:rPr>
              <a:t>的    取值</a:t>
            </a:r>
            <a:r>
              <a:rPr lang="en-GB" altLang="ja-JP" dirty="0">
                <a:latin typeface="等线" panose="02010600030101010101" pitchFamily="2" charset="-122"/>
                <a:ea typeface="等线" panose="02010600030101010101" pitchFamily="2" charset="-122"/>
              </a:rPr>
              <a:t>	</a:t>
            </a:r>
          </a:p>
        </p:txBody>
      </p:sp>
      <p:pic>
        <p:nvPicPr>
          <p:cNvPr id="4" name="Picture 3"/>
          <p:cNvPicPr>
            <a:picLocks noChangeAspect="1"/>
          </p:cNvPicPr>
          <p:nvPr/>
        </p:nvPicPr>
        <p:blipFill>
          <a:blip r:embed="rId3"/>
          <a:stretch>
            <a:fillRect/>
          </a:stretch>
        </p:blipFill>
        <p:spPr>
          <a:xfrm>
            <a:off x="5487240" y="2275204"/>
            <a:ext cx="2082800" cy="381000"/>
          </a:xfrm>
          <a:prstGeom prst="rect">
            <a:avLst/>
          </a:prstGeom>
        </p:spPr>
      </p:pic>
      <p:pic>
        <p:nvPicPr>
          <p:cNvPr id="5" name="Picture 4"/>
          <p:cNvPicPr>
            <a:picLocks noChangeAspect="1"/>
          </p:cNvPicPr>
          <p:nvPr/>
        </p:nvPicPr>
        <p:blipFill>
          <a:blip r:embed="rId4"/>
          <a:stretch>
            <a:fillRect/>
          </a:stretch>
        </p:blipFill>
        <p:spPr>
          <a:xfrm>
            <a:off x="8318616" y="3979745"/>
            <a:ext cx="660400" cy="431800"/>
          </a:xfrm>
          <a:prstGeom prst="rect">
            <a:avLst/>
          </a:prstGeom>
        </p:spPr>
      </p:pic>
      <p:pic>
        <p:nvPicPr>
          <p:cNvPr id="6" name="Picture 5"/>
          <p:cNvPicPr>
            <a:picLocks noChangeAspect="1"/>
          </p:cNvPicPr>
          <p:nvPr/>
        </p:nvPicPr>
        <p:blipFill rotWithShape="1">
          <a:blip r:embed="rId5"/>
          <a:srcRect l="14302" t="9091"/>
          <a:stretch>
            <a:fillRect/>
          </a:stretch>
        </p:blipFill>
        <p:spPr>
          <a:xfrm>
            <a:off x="2614598" y="4781547"/>
            <a:ext cx="413578" cy="381001"/>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单分量</a:t>
            </a:r>
            <a:r>
              <a:rPr lang="en-GB" altLang="zh-CN" dirty="0">
                <a:latin typeface="等线" panose="02010600030101010101" pitchFamily="2" charset="-122"/>
                <a:ea typeface="等线" panose="02010600030101010101" pitchFamily="2" charset="-122"/>
              </a:rPr>
              <a:t>Metropolis- Hastings</a:t>
            </a:r>
            <a:r>
              <a:rPr lang="zh-CN" altLang="en-US" dirty="0">
                <a:latin typeface="等线" panose="02010600030101010101" pitchFamily="2" charset="-122"/>
                <a:ea typeface="等线" panose="02010600030101010101" pitchFamily="2" charset="-122"/>
              </a:rPr>
              <a:t>算法 </a:t>
            </a: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首先，由建议分布</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抽样产生分量</a:t>
            </a:r>
            <a:r>
              <a:rPr lang="zh-CN" altLang="en-US" dirty="0">
                <a:latin typeface="等线" panose="02010600030101010101" pitchFamily="2" charset="-122"/>
                <a:ea typeface="等线" panose="02010600030101010101" pitchFamily="2" charset="-122"/>
              </a:rPr>
              <a:t> </a:t>
            </a:r>
            <a:r>
              <a:rPr lang="en-US" altLang="zh-CN" dirty="0" err="1">
                <a:latin typeface="等线" panose="02010600030101010101" pitchFamily="2" charset="-122"/>
                <a:ea typeface="等线" panose="02010600030101010101" pitchFamily="2" charset="-122"/>
              </a:rPr>
              <a:t>x</a:t>
            </a:r>
            <a:r>
              <a:rPr lang="en-US" altLang="zh-CN" baseline="-25000" dirty="0" err="1">
                <a:latin typeface="等线" panose="02010600030101010101" pitchFamily="2" charset="-122"/>
                <a:ea typeface="等线" panose="02010600030101010101" pitchFamily="2" charset="-122"/>
              </a:rPr>
              <a:t>j</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的候选值</a:t>
            </a:r>
            <a:r>
              <a:rPr lang="en-GB" altLang="ja-JP"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这里</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表示在第</a:t>
            </a:r>
            <a:r>
              <a:rPr lang="en-US" altLang="ja-JP" dirty="0" err="1">
                <a:latin typeface="等线" panose="02010600030101010101" pitchFamily="2" charset="-122"/>
                <a:ea typeface="等线" panose="02010600030101010101" pitchFamily="2" charset="-122"/>
              </a:rPr>
              <a:t>i</a:t>
            </a:r>
            <a:r>
              <a:rPr lang="ja-JP" altLang="en-US">
                <a:latin typeface="等线" panose="02010600030101010101" pitchFamily="2" charset="-122"/>
                <a:ea typeface="等线" panose="02010600030101010101" pitchFamily="2" charset="-122"/>
              </a:rPr>
              <a:t>次迭代的第 </a:t>
            </a:r>
            <a:r>
              <a:rPr lang="en-US" altLang="ja-JP" dirty="0">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j</a:t>
            </a:r>
            <a:r>
              <a:rPr lang="en-US" altLang="ja-JP" dirty="0">
                <a:latin typeface="等线" panose="02010600030101010101" pitchFamily="2" charset="-122"/>
                <a:ea typeface="等线" panose="02010600030101010101" pitchFamily="2" charset="-122"/>
              </a:rPr>
              <a:t>-1</a:t>
            </a:r>
            <a:r>
              <a:rPr lang="ja-JP" altLang="en-US">
                <a:latin typeface="等线" panose="02010600030101010101" pitchFamily="2" charset="-122"/>
                <a:ea typeface="等线" panose="02010600030101010101" pitchFamily="2" charset="-122"/>
              </a:rPr>
              <a:t>）步后的</a:t>
            </a:r>
            <a:r>
              <a:rPr lang="en-US" altLang="ja-JP" dirty="0">
                <a:latin typeface="等线" panose="02010600030101010101" pitchFamily="2" charset="-122"/>
                <a:ea typeface="等线" panose="02010600030101010101" pitchFamily="2" charset="-122"/>
              </a:rPr>
              <a:t>x</a:t>
            </a:r>
            <a:r>
              <a:rPr lang="en-US" altLang="ja-JP" baseline="30000" dirty="0">
                <a:latin typeface="等线" panose="02010600030101010101" pitchFamily="2" charset="-122"/>
                <a:ea typeface="等线" panose="02010600030101010101" pitchFamily="2" charset="-122"/>
              </a:rPr>
              <a:t>(</a:t>
            </a:r>
            <a:r>
              <a:rPr lang="en-US" altLang="ja-JP" baseline="30000" dirty="0" err="1">
                <a:latin typeface="等线" panose="02010600030101010101" pitchFamily="2" charset="-122"/>
                <a:ea typeface="等线" panose="02010600030101010101" pitchFamily="2" charset="-122"/>
              </a:rPr>
              <a:t>i</a:t>
            </a:r>
            <a:r>
              <a:rPr lang="en-US" altLang="ja-JP" baseline="30000"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除去</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的所有值，即 </a:t>
            </a:r>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其中分量</a:t>
            </a:r>
            <a:r>
              <a:rPr lang="en-US" altLang="ja-JP" dirty="0">
                <a:latin typeface="等线" panose="02010600030101010101" pitchFamily="2" charset="-122"/>
                <a:ea typeface="等线" panose="02010600030101010101" pitchFamily="2" charset="-122"/>
              </a:rPr>
              <a:t>1,2,…,</a:t>
            </a:r>
            <a:r>
              <a:rPr lang="en-GB" altLang="ja-JP" dirty="0">
                <a:latin typeface="等线" panose="02010600030101010101" pitchFamily="2" charset="-122"/>
                <a:ea typeface="等线" panose="02010600030101010101" pitchFamily="2" charset="-122"/>
              </a:rPr>
              <a:t>j</a:t>
            </a:r>
            <a:r>
              <a:rPr lang="ja-JP" altLang="en-US">
                <a:latin typeface="等线" panose="02010600030101010101" pitchFamily="2" charset="-122"/>
                <a:ea typeface="等线" panose="02010600030101010101" pitchFamily="2" charset="-122"/>
              </a:rPr>
              <a:t>一</a:t>
            </a:r>
            <a:r>
              <a:rPr lang="en-US" altLang="ja-JP" dirty="0">
                <a:latin typeface="等线" panose="02010600030101010101" pitchFamily="2" charset="-122"/>
                <a:ea typeface="等线" panose="02010600030101010101" pitchFamily="2" charset="-122"/>
              </a:rPr>
              <a:t>1</a:t>
            </a:r>
            <a:r>
              <a:rPr lang="ja-JP" altLang="en-US">
                <a:latin typeface="等线" panose="02010600030101010101" pitchFamily="2" charset="-122"/>
                <a:ea typeface="等线" panose="02010600030101010101" pitchFamily="2" charset="-122"/>
              </a:rPr>
              <a:t>已经更新。然后，按照接受概率</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抽样决定是否接受候选值</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如果</a:t>
            </a:r>
            <a:r>
              <a:rPr lang="zh-CN" altLang="en-US"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被</a:t>
            </a:r>
            <a:r>
              <a:rPr lang="ja-JP" altLang="en-US">
                <a:latin typeface="等线" panose="02010600030101010101" pitchFamily="2" charset="-122"/>
                <a:ea typeface="等线" panose="02010600030101010101" pitchFamily="2" charset="-122"/>
              </a:rPr>
              <a:t>接受</a:t>
            </a:r>
            <a:r>
              <a:rPr lang="zh-CN" altLang="en-US"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则令</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否则令</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。其余分量在第</a:t>
            </a:r>
            <a:r>
              <a:rPr lang="en-GB" altLang="zh-CN" dirty="0">
                <a:latin typeface="等线" panose="02010600030101010101" pitchFamily="2" charset="-122"/>
                <a:ea typeface="等线" panose="02010600030101010101" pitchFamily="2" charset="-122"/>
              </a:rPr>
              <a:t>j</a:t>
            </a:r>
            <a:r>
              <a:rPr lang="zh-CN" altLang="en-US" dirty="0">
                <a:latin typeface="等线" panose="02010600030101010101" pitchFamily="2" charset="-122"/>
                <a:ea typeface="等线" panose="02010600030101010101" pitchFamily="2" charset="-122"/>
              </a:rPr>
              <a:t>步不改变</a:t>
            </a:r>
            <a:endParaRPr lang="ja-JP" altLang="en-US">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182452" y="2177548"/>
            <a:ext cx="1689100" cy="431800"/>
          </a:xfrm>
          <a:prstGeom prst="rect">
            <a:avLst/>
          </a:prstGeom>
        </p:spPr>
      </p:pic>
      <p:pic>
        <p:nvPicPr>
          <p:cNvPr id="5" name="Picture 4"/>
          <p:cNvPicPr>
            <a:picLocks noChangeAspect="1"/>
          </p:cNvPicPr>
          <p:nvPr/>
        </p:nvPicPr>
        <p:blipFill rotWithShape="1">
          <a:blip r:embed="rId4"/>
          <a:srcRect t="-1" r="13478" b="2857"/>
          <a:stretch>
            <a:fillRect/>
          </a:stretch>
        </p:blipFill>
        <p:spPr>
          <a:xfrm>
            <a:off x="10042939" y="2177548"/>
            <a:ext cx="439530" cy="431800"/>
          </a:xfrm>
          <a:prstGeom prst="rect">
            <a:avLst/>
          </a:prstGeom>
        </p:spPr>
      </p:pic>
      <p:pic>
        <p:nvPicPr>
          <p:cNvPr id="6" name="Picture 5"/>
          <p:cNvPicPr>
            <a:picLocks noChangeAspect="1"/>
          </p:cNvPicPr>
          <p:nvPr/>
        </p:nvPicPr>
        <p:blipFill>
          <a:blip r:embed="rId5"/>
          <a:stretch>
            <a:fillRect/>
          </a:stretch>
        </p:blipFill>
        <p:spPr>
          <a:xfrm>
            <a:off x="2050233" y="2649104"/>
            <a:ext cx="457200" cy="381000"/>
          </a:xfrm>
          <a:prstGeom prst="rect">
            <a:avLst/>
          </a:prstGeom>
        </p:spPr>
      </p:pic>
      <p:pic>
        <p:nvPicPr>
          <p:cNvPr id="7" name="Picture 6"/>
          <p:cNvPicPr>
            <a:picLocks noChangeAspect="1"/>
          </p:cNvPicPr>
          <p:nvPr/>
        </p:nvPicPr>
        <p:blipFill>
          <a:blip r:embed="rId6"/>
          <a:stretch>
            <a:fillRect/>
          </a:stretch>
        </p:blipFill>
        <p:spPr>
          <a:xfrm>
            <a:off x="9304130" y="2649104"/>
            <a:ext cx="685800" cy="419100"/>
          </a:xfrm>
          <a:prstGeom prst="rect">
            <a:avLst/>
          </a:prstGeom>
        </p:spPr>
      </p:pic>
      <p:pic>
        <p:nvPicPr>
          <p:cNvPr id="8" name="Picture 7"/>
          <p:cNvPicPr>
            <a:picLocks noChangeAspect="1"/>
          </p:cNvPicPr>
          <p:nvPr/>
        </p:nvPicPr>
        <p:blipFill>
          <a:blip r:embed="rId7"/>
          <a:stretch>
            <a:fillRect/>
          </a:stretch>
        </p:blipFill>
        <p:spPr>
          <a:xfrm>
            <a:off x="3860800" y="3188243"/>
            <a:ext cx="4470400" cy="673100"/>
          </a:xfrm>
          <a:prstGeom prst="rect">
            <a:avLst/>
          </a:prstGeom>
        </p:spPr>
      </p:pic>
      <p:pic>
        <p:nvPicPr>
          <p:cNvPr id="9" name="Picture 8"/>
          <p:cNvPicPr>
            <a:picLocks noChangeAspect="1"/>
          </p:cNvPicPr>
          <p:nvPr/>
        </p:nvPicPr>
        <p:blipFill>
          <a:blip r:embed="rId8"/>
          <a:stretch>
            <a:fillRect/>
          </a:stretch>
        </p:blipFill>
        <p:spPr>
          <a:xfrm>
            <a:off x="2889250" y="4464553"/>
            <a:ext cx="6413500" cy="876300"/>
          </a:xfrm>
          <a:prstGeom prst="rect">
            <a:avLst/>
          </a:prstGeom>
        </p:spPr>
      </p:pic>
      <p:pic>
        <p:nvPicPr>
          <p:cNvPr id="10" name="Picture 9"/>
          <p:cNvPicPr>
            <a:picLocks noChangeAspect="1"/>
          </p:cNvPicPr>
          <p:nvPr/>
        </p:nvPicPr>
        <p:blipFill rotWithShape="1">
          <a:blip r:embed="rId4"/>
          <a:srcRect t="-1" r="13478" b="2857"/>
          <a:stretch>
            <a:fillRect/>
          </a:stretch>
        </p:blipFill>
        <p:spPr>
          <a:xfrm>
            <a:off x="5113971" y="5574215"/>
            <a:ext cx="439530" cy="431800"/>
          </a:xfrm>
          <a:prstGeom prst="rect">
            <a:avLst/>
          </a:prstGeom>
        </p:spPr>
      </p:pic>
      <p:pic>
        <p:nvPicPr>
          <p:cNvPr id="11" name="Picture 10"/>
          <p:cNvPicPr>
            <a:picLocks noChangeAspect="1"/>
          </p:cNvPicPr>
          <p:nvPr/>
        </p:nvPicPr>
        <p:blipFill rotWithShape="1">
          <a:blip r:embed="rId4"/>
          <a:srcRect t="-1" r="13478" b="2857"/>
          <a:stretch>
            <a:fillRect/>
          </a:stretch>
        </p:blipFill>
        <p:spPr>
          <a:xfrm>
            <a:off x="6638501" y="5500648"/>
            <a:ext cx="439530" cy="431800"/>
          </a:xfrm>
          <a:prstGeom prst="rect">
            <a:avLst/>
          </a:prstGeom>
        </p:spPr>
      </p:pic>
      <p:pic>
        <p:nvPicPr>
          <p:cNvPr id="12" name="Picture 11"/>
          <p:cNvPicPr>
            <a:picLocks noChangeAspect="1"/>
          </p:cNvPicPr>
          <p:nvPr/>
        </p:nvPicPr>
        <p:blipFill>
          <a:blip r:embed="rId9"/>
          <a:stretch>
            <a:fillRect/>
          </a:stretch>
        </p:blipFill>
        <p:spPr>
          <a:xfrm>
            <a:off x="9314069" y="5513348"/>
            <a:ext cx="1168400" cy="419100"/>
          </a:xfrm>
          <a:prstGeom prst="rect">
            <a:avLst/>
          </a:prstGeom>
        </p:spPr>
      </p:pic>
      <p:pic>
        <p:nvPicPr>
          <p:cNvPr id="13" name="Picture 12"/>
          <p:cNvPicPr>
            <a:picLocks noChangeAspect="1"/>
          </p:cNvPicPr>
          <p:nvPr/>
        </p:nvPicPr>
        <p:blipFill>
          <a:blip r:embed="rId10"/>
          <a:stretch>
            <a:fillRect/>
          </a:stretch>
        </p:blipFill>
        <p:spPr>
          <a:xfrm>
            <a:off x="2278833" y="6006288"/>
            <a:ext cx="723900" cy="457200"/>
          </a:xfrm>
          <a:prstGeom prst="rect">
            <a:avLst/>
          </a:prstGeom>
        </p:spPr>
      </p:pic>
      <p:pic>
        <p:nvPicPr>
          <p:cNvPr id="14" name="Picture 13"/>
          <p:cNvPicPr>
            <a:picLocks noChangeAspect="1"/>
          </p:cNvPicPr>
          <p:nvPr/>
        </p:nvPicPr>
        <p:blipFill>
          <a:blip r:embed="rId11"/>
          <a:stretch>
            <a:fillRect/>
          </a:stretch>
        </p:blipFill>
        <p:spPr>
          <a:xfrm>
            <a:off x="3055742" y="6065798"/>
            <a:ext cx="660400" cy="406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接受</a:t>
            </a:r>
            <a:r>
              <a:rPr lang="en-US" altLang="ja-JP" dirty="0">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拒绝法 </a:t>
            </a:r>
          </a:p>
        </p:txBody>
      </p:sp>
      <p:pic>
        <p:nvPicPr>
          <p:cNvPr id="4" name="Picture 3"/>
          <p:cNvPicPr>
            <a:picLocks noChangeAspect="1"/>
          </p:cNvPicPr>
          <p:nvPr/>
        </p:nvPicPr>
        <p:blipFill>
          <a:blip r:embed="rId3"/>
          <a:stretch>
            <a:fillRect/>
          </a:stretch>
        </p:blipFill>
        <p:spPr>
          <a:xfrm>
            <a:off x="1441450" y="2199230"/>
            <a:ext cx="9309100" cy="3314700"/>
          </a:xfrm>
          <a:prstGeom prst="rect">
            <a:avLst/>
          </a:prstGeom>
        </p:spPr>
      </p:pic>
      <p:pic>
        <p:nvPicPr>
          <p:cNvPr id="5" name="Picture 4"/>
          <p:cNvPicPr>
            <a:picLocks noChangeAspect="1"/>
          </p:cNvPicPr>
          <p:nvPr/>
        </p:nvPicPr>
        <p:blipFill>
          <a:blip r:embed="rId4"/>
          <a:stretch>
            <a:fillRect/>
          </a:stretch>
        </p:blipFill>
        <p:spPr>
          <a:xfrm>
            <a:off x="1935432" y="5415628"/>
            <a:ext cx="3835400" cy="4572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单分量</a:t>
            </a:r>
            <a:r>
              <a:rPr lang="en-GB" altLang="zh-CN" dirty="0">
                <a:latin typeface="等线" panose="02010600030101010101" pitchFamily="2" charset="-122"/>
                <a:ea typeface="等线" panose="02010600030101010101" pitchFamily="2" charset="-122"/>
              </a:rPr>
              <a:t>Metropolis- Hastings</a:t>
            </a:r>
            <a:r>
              <a:rPr lang="zh-CN" altLang="en-US" dirty="0">
                <a:latin typeface="等线" panose="02010600030101010101" pitchFamily="2" charset="-122"/>
                <a:ea typeface="等线" panose="02010600030101010101" pitchFamily="2" charset="-122"/>
              </a:rPr>
              <a:t>算法 </a:t>
            </a:r>
          </a:p>
        </p:txBody>
      </p:sp>
      <p:sp>
        <p:nvSpPr>
          <p:cNvPr id="3" name="内容占位符 2"/>
          <p:cNvSpPr>
            <a:spLocks noGrp="1"/>
          </p:cNvSpPr>
          <p:nvPr>
            <p:ph idx="1"/>
          </p:nvPr>
        </p:nvSpPr>
        <p:spPr/>
        <p:txBody>
          <a:bodyPr>
            <a:normAutofit fontScale="92500" lnSpcReduction="10000"/>
          </a:bodyPr>
          <a:lstStyle/>
          <a:p>
            <a:r>
              <a:rPr lang="ja-JP" altLang="en-US">
                <a:latin typeface="等线" panose="02010600030101010101" pitchFamily="2" charset="-122"/>
                <a:ea typeface="等线" panose="02010600030101010101" pitchFamily="2" charset="-122"/>
              </a:rPr>
              <a:t>马尔可夫链的转移概率为</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右图示意单分量</a:t>
            </a:r>
            <a:r>
              <a:rPr lang="en-GB" altLang="ja-JP" dirty="0">
                <a:latin typeface="等线" panose="02010600030101010101" pitchFamily="2" charset="-122"/>
                <a:ea typeface="等线" panose="02010600030101010101" pitchFamily="2" charset="-122"/>
              </a:rPr>
              <a:t>Metropolis-Hastings</a:t>
            </a:r>
          </a:p>
          <a:p>
            <a:pPr marL="457200" lvl="1" indent="0">
              <a:buNone/>
            </a:pPr>
            <a:r>
              <a:rPr lang="ja-JP" altLang="en-US">
                <a:latin typeface="等线" panose="02010600030101010101" pitchFamily="2" charset="-122"/>
                <a:ea typeface="等线" panose="02010600030101010101" pitchFamily="2" charset="-122"/>
              </a:rPr>
              <a:t>算法的迭代过程。目标是对含有两个变量</a:t>
            </a:r>
            <a:endParaRPr lang="en-GB" altLang="ja-JP" dirty="0">
              <a:latin typeface="等线" panose="02010600030101010101" pitchFamily="2" charset="-122"/>
              <a:ea typeface="等线" panose="02010600030101010101" pitchFamily="2" charset="-122"/>
            </a:endParaRPr>
          </a:p>
          <a:p>
            <a:pPr marL="457200" lvl="1" indent="0">
              <a:buNone/>
            </a:pPr>
            <a:r>
              <a:rPr lang="ja-JP" altLang="en-US">
                <a:latin typeface="等线" panose="02010600030101010101" pitchFamily="2" charset="-122"/>
                <a:ea typeface="等线" panose="02010600030101010101" pitchFamily="2" charset="-122"/>
              </a:rPr>
              <a:t>的随机变量</a:t>
            </a:r>
            <a:r>
              <a:rPr lang="en-US" altLang="ja-JP" dirty="0">
                <a:latin typeface="等线" panose="02010600030101010101" pitchFamily="2" charset="-122"/>
                <a:ea typeface="等线" panose="02010600030101010101" pitchFamily="2" charset="-122"/>
              </a:rPr>
              <a:t>x</a:t>
            </a:r>
            <a:r>
              <a:rPr lang="ja-JP" altLang="en-US">
                <a:latin typeface="等线" panose="02010600030101010101" pitchFamily="2" charset="-122"/>
                <a:ea typeface="等线" panose="02010600030101010101" pitchFamily="2" charset="-122"/>
              </a:rPr>
              <a:t>进行抽样</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如果变量</a:t>
            </a:r>
            <a:r>
              <a:rPr lang="en-GB" altLang="ja-JP" dirty="0">
                <a:latin typeface="等线" panose="02010600030101010101" pitchFamily="2" charset="-122"/>
                <a:ea typeface="等线" panose="02010600030101010101" pitchFamily="2" charset="-122"/>
              </a:rPr>
              <a:t>x</a:t>
            </a:r>
            <a:r>
              <a:rPr lang="en-US" altLang="zh-CN" baseline="-25000" dirty="0">
                <a:latin typeface="等线" panose="02010600030101010101" pitchFamily="2" charset="-122"/>
                <a:ea typeface="等线" panose="02010600030101010101" pitchFamily="2" charset="-122"/>
              </a:rPr>
              <a:t>1</a:t>
            </a:r>
            <a:r>
              <a:rPr lang="ja-JP" altLang="en-US">
                <a:latin typeface="等线" panose="02010600030101010101" pitchFamily="2" charset="-122"/>
                <a:ea typeface="等线" panose="02010600030101010101" pitchFamily="2" charset="-122"/>
              </a:rPr>
              <a:t>或</a:t>
            </a:r>
            <a:r>
              <a:rPr lang="en-GB" altLang="ja-JP" dirty="0">
                <a:latin typeface="等线" panose="02010600030101010101" pitchFamily="2" charset="-122"/>
                <a:ea typeface="等线" panose="02010600030101010101" pitchFamily="2" charset="-122"/>
              </a:rPr>
              <a:t>x</a:t>
            </a:r>
            <a:r>
              <a:rPr lang="en-US" altLang="zh-CN" baseline="-25000" dirty="0">
                <a:latin typeface="等线" panose="02010600030101010101" pitchFamily="2" charset="-122"/>
                <a:ea typeface="等线" panose="02010600030101010101" pitchFamily="2" charset="-122"/>
              </a:rPr>
              <a:t>2</a:t>
            </a:r>
            <a:r>
              <a:rPr lang="ja-JP" altLang="en-US">
                <a:latin typeface="等线" panose="02010600030101010101" pitchFamily="2" charset="-122"/>
                <a:ea typeface="等线" panose="02010600030101010101" pitchFamily="2" charset="-122"/>
              </a:rPr>
              <a:t>更新，那么在水平或垂直</a:t>
            </a:r>
            <a:endParaRPr lang="en-GB" altLang="ja-JP" dirty="0">
              <a:latin typeface="等线" panose="02010600030101010101" pitchFamily="2" charset="-122"/>
              <a:ea typeface="等线" panose="02010600030101010101" pitchFamily="2" charset="-122"/>
            </a:endParaRPr>
          </a:p>
          <a:p>
            <a:pPr marL="457200" lvl="1" indent="0">
              <a:buNone/>
            </a:pPr>
            <a:r>
              <a:rPr lang="ja-JP" altLang="en-US">
                <a:latin typeface="等线" panose="02010600030101010101" pitchFamily="2" charset="-122"/>
                <a:ea typeface="等线" panose="02010600030101010101" pitchFamily="2" charset="-122"/>
              </a:rPr>
              <a:t>方向产生一 个移动，连续水平和垂直移动产生</a:t>
            </a:r>
            <a:endParaRPr lang="en-GB" altLang="ja-JP" dirty="0">
              <a:latin typeface="等线" panose="02010600030101010101" pitchFamily="2" charset="-122"/>
              <a:ea typeface="等线" panose="02010600030101010101" pitchFamily="2" charset="-122"/>
            </a:endParaRPr>
          </a:p>
          <a:p>
            <a:pPr marL="457200" lvl="1" indent="0">
              <a:buNone/>
            </a:pPr>
            <a:r>
              <a:rPr lang="ja-JP" altLang="en-US">
                <a:latin typeface="等线" panose="02010600030101010101" pitchFamily="2" charset="-122"/>
                <a:ea typeface="等线" panose="02010600030101010101" pitchFamily="2" charset="-122"/>
              </a:rPr>
              <a:t>一个新的样本点。</a:t>
            </a:r>
          </a:p>
          <a:p>
            <a:r>
              <a:rPr lang="ja-JP" altLang="en-US">
                <a:latin typeface="等线" panose="02010600030101010101" pitchFamily="2" charset="-122"/>
                <a:ea typeface="等线" panose="02010600030101010101" pitchFamily="2" charset="-122"/>
              </a:rPr>
              <a:t>注意由于建议分布可能不被接受，</a:t>
            </a:r>
            <a:endParaRPr lang="en-GB" altLang="ja-JP" dirty="0">
              <a:latin typeface="等线" panose="02010600030101010101" pitchFamily="2" charset="-122"/>
              <a:ea typeface="等线" panose="02010600030101010101" pitchFamily="2" charset="-122"/>
            </a:endParaRPr>
          </a:p>
          <a:p>
            <a:pPr marL="457200" lvl="1" indent="0">
              <a:buNone/>
            </a:pPr>
            <a:r>
              <a:rPr lang="en-GB" altLang="ja-JP" dirty="0">
                <a:latin typeface="等线" panose="02010600030101010101" pitchFamily="2" charset="-122"/>
                <a:ea typeface="等线" panose="02010600030101010101" pitchFamily="2" charset="-122"/>
              </a:rPr>
              <a:t>Metropolis-Hastings</a:t>
            </a:r>
            <a:r>
              <a:rPr lang="ja-JP" altLang="en-US">
                <a:latin typeface="等线" panose="02010600030101010101" pitchFamily="2" charset="-122"/>
                <a:ea typeface="等线" panose="02010600030101010101" pitchFamily="2" charset="-122"/>
              </a:rPr>
              <a:t>算法可能在一些相邻的时刻不产生移动。</a:t>
            </a:r>
            <a:endParaRPr lang="en-GB" altLang="ja-JP" dirty="0">
              <a:latin typeface="等线" panose="02010600030101010101" pitchFamily="2" charset="-122"/>
              <a:ea typeface="等线" panose="02010600030101010101" pitchFamily="2" charset="-122"/>
            </a:endParaRPr>
          </a:p>
        </p:txBody>
      </p:sp>
      <p:grpSp>
        <p:nvGrpSpPr>
          <p:cNvPr id="7" name="Group 6"/>
          <p:cNvGrpSpPr/>
          <p:nvPr/>
        </p:nvGrpSpPr>
        <p:grpSpPr>
          <a:xfrm>
            <a:off x="2359439" y="2647122"/>
            <a:ext cx="6121400" cy="609600"/>
            <a:chOff x="2359439" y="2647122"/>
            <a:chExt cx="6121400" cy="609600"/>
          </a:xfrm>
        </p:grpSpPr>
        <p:pic>
          <p:nvPicPr>
            <p:cNvPr id="4" name="Picture 3"/>
            <p:cNvPicPr>
              <a:picLocks noChangeAspect="1"/>
            </p:cNvPicPr>
            <p:nvPr/>
          </p:nvPicPr>
          <p:blipFill>
            <a:blip r:embed="rId3"/>
            <a:stretch>
              <a:fillRect/>
            </a:stretch>
          </p:blipFill>
          <p:spPr>
            <a:xfrm>
              <a:off x="2359439" y="2647122"/>
              <a:ext cx="6121400" cy="609600"/>
            </a:xfrm>
            <a:prstGeom prst="rect">
              <a:avLst/>
            </a:prstGeom>
          </p:spPr>
        </p:pic>
        <p:pic>
          <p:nvPicPr>
            <p:cNvPr id="5" name="Picture 4"/>
            <p:cNvPicPr>
              <a:picLocks noChangeAspect="1"/>
            </p:cNvPicPr>
            <p:nvPr/>
          </p:nvPicPr>
          <p:blipFill>
            <a:blip r:embed="rId4"/>
            <a:stretch>
              <a:fillRect/>
            </a:stretch>
          </p:blipFill>
          <p:spPr>
            <a:xfrm>
              <a:off x="6514306" y="3169479"/>
              <a:ext cx="863600" cy="87243"/>
            </a:xfrm>
            <a:prstGeom prst="rect">
              <a:avLst/>
            </a:prstGeom>
          </p:spPr>
        </p:pic>
        <p:pic>
          <p:nvPicPr>
            <p:cNvPr id="6" name="Picture 5"/>
            <p:cNvPicPr>
              <a:picLocks noChangeAspect="1"/>
            </p:cNvPicPr>
            <p:nvPr/>
          </p:nvPicPr>
          <p:blipFill>
            <a:blip r:embed="rId4"/>
            <a:stretch>
              <a:fillRect/>
            </a:stretch>
          </p:blipFill>
          <p:spPr>
            <a:xfrm>
              <a:off x="7102475" y="2647122"/>
              <a:ext cx="863600" cy="153228"/>
            </a:xfrm>
            <a:prstGeom prst="rect">
              <a:avLst/>
            </a:prstGeom>
          </p:spPr>
        </p:pic>
      </p:grpSp>
      <p:pic>
        <p:nvPicPr>
          <p:cNvPr id="8" name="Picture 7"/>
          <p:cNvPicPr>
            <a:picLocks noChangeAspect="1"/>
          </p:cNvPicPr>
          <p:nvPr/>
        </p:nvPicPr>
        <p:blipFill>
          <a:blip r:embed="rId5"/>
          <a:stretch>
            <a:fillRect/>
          </a:stretch>
        </p:blipFill>
        <p:spPr>
          <a:xfrm>
            <a:off x="7102475" y="3322707"/>
            <a:ext cx="4457700" cy="27305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吉布斯抽样</a:t>
            </a:r>
            <a:endParaRPr lang="en-US" dirty="0"/>
          </a:p>
        </p:txBody>
      </p:sp>
      <p:sp>
        <p:nvSpPr>
          <p:cNvPr id="3" name="Text Placeholder 2"/>
          <p:cNvSpPr>
            <a:spLocks noGrp="1"/>
          </p:cNvSpPr>
          <p:nvPr>
            <p:ph type="body" idx="1"/>
          </p:nvPr>
        </p:nvSpPr>
        <p:spPr/>
        <p:txBody>
          <a:bodyPr/>
          <a:lstStyle/>
          <a:p>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吉布斯抽样</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吉布斯抽样是马尔可夫链蒙特卡罗法的常用算法吉布斯抽样</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可以认为是</a:t>
            </a:r>
            <a:r>
              <a:rPr lang="en-GB" altLang="ja-JP" dirty="0">
                <a:latin typeface="等线" panose="02010600030101010101" pitchFamily="2" charset="-122"/>
                <a:ea typeface="等线" panose="02010600030101010101" pitchFamily="2" charset="-122"/>
              </a:rPr>
              <a:t>Metropolis-Hastings</a:t>
            </a:r>
            <a:r>
              <a:rPr lang="ja-JP" altLang="en-US">
                <a:latin typeface="等线" panose="02010600030101010101" pitchFamily="2" charset="-122"/>
                <a:ea typeface="等线" panose="02010600030101010101" pitchFamily="2" charset="-122"/>
              </a:rPr>
              <a:t>算法的特殊情况，但是更容易实现，因而被广泛使用。 </a:t>
            </a:r>
            <a:endParaRPr lang="en-GB" altLang="ja-JP" dirty="0">
              <a:latin typeface="等线" panose="02010600030101010101" pitchFamily="2" charset="-122"/>
              <a:ea typeface="等线"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lnSpcReduction="10000"/>
          </a:bodyPr>
          <a:lstStyle/>
          <a:p>
            <a:r>
              <a:rPr lang="ja-JP" altLang="en-US" sz="2600">
                <a:latin typeface="等线" panose="02010600030101010101" pitchFamily="2" charset="-122"/>
                <a:ea typeface="等线" panose="02010600030101010101" pitchFamily="2" charset="-122"/>
              </a:rPr>
              <a:t>吉布斯抽样（</a:t>
            </a:r>
            <a:r>
              <a:rPr lang="en-GB" altLang="ja-JP" sz="2600" dirty="0">
                <a:latin typeface="等线" panose="02010600030101010101" pitchFamily="2" charset="-122"/>
                <a:ea typeface="等线" panose="02010600030101010101" pitchFamily="2" charset="-122"/>
              </a:rPr>
              <a:t>Gibbs sampling</a:t>
            </a:r>
            <a:r>
              <a:rPr lang="ja-JP" altLang="en-GB" sz="2600">
                <a:latin typeface="等线" panose="02010600030101010101" pitchFamily="2" charset="-122"/>
                <a:ea typeface="等线" panose="02010600030101010101" pitchFamily="2" charset="-122"/>
              </a:rPr>
              <a:t>）</a:t>
            </a:r>
            <a:r>
              <a:rPr lang="ja-JP" altLang="en-US" sz="2600">
                <a:latin typeface="等线" panose="02010600030101010101" pitchFamily="2" charset="-122"/>
                <a:ea typeface="等线" panose="02010600030101010101" pitchFamily="2" charset="-122"/>
              </a:rPr>
              <a:t>用于多元变量联合分布的抽样和估计</a:t>
            </a:r>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r>
              <a:rPr lang="ja-JP" altLang="en-US" sz="2600">
                <a:latin typeface="等线" panose="02010600030101010101" pitchFamily="2" charset="-122"/>
                <a:ea typeface="等线" panose="02010600030101010101" pitchFamily="2" charset="-122"/>
              </a:rPr>
              <a:t>其基本做法是，从联合概率分布定义满条件概率分布，依次对满条件概率分布进行抽样，得到样本的序列</a:t>
            </a:r>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r>
              <a:rPr lang="ja-JP" altLang="en-US" sz="2600">
                <a:latin typeface="等线" panose="02010600030101010101" pitchFamily="2" charset="-122"/>
                <a:ea typeface="等线" panose="02010600030101010101" pitchFamily="2" charset="-122"/>
              </a:rPr>
              <a:t>可以证明这样的抽样过程是在一个马尔可夫链上的随机游走，每一个样本对应着马尔可夫链的状态，平稳分布就是目标的联合分布。</a:t>
            </a:r>
            <a:endParaRPr lang="en-GB" altLang="ja-JP" sz="2600" dirty="0">
              <a:latin typeface="等线" panose="02010600030101010101" pitchFamily="2" charset="-122"/>
              <a:ea typeface="等线" panose="02010600030101010101" pitchFamily="2" charset="-122"/>
            </a:endParaRPr>
          </a:p>
          <a:p>
            <a:endParaRPr lang="en-GB" altLang="ja-JP" sz="2600" dirty="0">
              <a:latin typeface="等线" panose="02010600030101010101" pitchFamily="2" charset="-122"/>
              <a:ea typeface="等线" panose="02010600030101010101" pitchFamily="2" charset="-122"/>
            </a:endParaRPr>
          </a:p>
          <a:p>
            <a:r>
              <a:rPr lang="ja-JP" altLang="en-US" sz="2600">
                <a:latin typeface="等线" panose="02010600030101010101" pitchFamily="2" charset="-122"/>
                <a:ea typeface="等线" panose="02010600030101010101" pitchFamily="2" charset="-122"/>
              </a:rPr>
              <a:t>整体成为一个马尔可夫 链蒙特卡罗法，燃烧期之后的样本就是联合分布的随机样本</a:t>
            </a:r>
            <a:endParaRPr lang="en-GB" altLang="ja-JP" sz="2600" dirty="0">
              <a:latin typeface="等线" panose="02010600030101010101" pitchFamily="2" charset="-122"/>
              <a:ea typeface="等线"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假设多元变量的联合概率分布为</a:t>
            </a:r>
            <a:r>
              <a:rPr lang="en-GB" altLang="ja-JP" dirty="0">
                <a:latin typeface="等线" panose="02010600030101010101" pitchFamily="2" charset="-122"/>
                <a:ea typeface="等线" panose="02010600030101010101" pitchFamily="2" charset="-122"/>
              </a:rPr>
              <a:t>			</a:t>
            </a: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吉布斯抽样从一个初始样本</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出发，不断进行迭代，每一次迭代得到联合分布的一个样本</a:t>
            </a:r>
            <a:r>
              <a:rPr lang="en-GB" altLang="ja-JP" dirty="0">
                <a:latin typeface="等线" panose="02010600030101010101" pitchFamily="2" charset="-122"/>
                <a:ea typeface="等线" panose="02010600030101010101" pitchFamily="2" charset="-122"/>
              </a:rPr>
              <a:t>			</a:t>
            </a: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最终得到样本序列</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6145875" y="2258997"/>
            <a:ext cx="2425700" cy="330200"/>
          </a:xfrm>
          <a:prstGeom prst="rect">
            <a:avLst/>
          </a:prstGeom>
        </p:spPr>
      </p:pic>
      <p:pic>
        <p:nvPicPr>
          <p:cNvPr id="5" name="Picture 4"/>
          <p:cNvPicPr>
            <a:picLocks noChangeAspect="1"/>
          </p:cNvPicPr>
          <p:nvPr/>
        </p:nvPicPr>
        <p:blipFill>
          <a:blip r:embed="rId4"/>
          <a:stretch>
            <a:fillRect/>
          </a:stretch>
        </p:blipFill>
        <p:spPr>
          <a:xfrm>
            <a:off x="5302250" y="3244850"/>
            <a:ext cx="2844800" cy="368300"/>
          </a:xfrm>
          <a:prstGeom prst="rect">
            <a:avLst/>
          </a:prstGeom>
        </p:spPr>
      </p:pic>
      <p:pic>
        <p:nvPicPr>
          <p:cNvPr id="6" name="Picture 5"/>
          <p:cNvPicPr>
            <a:picLocks noChangeAspect="1"/>
          </p:cNvPicPr>
          <p:nvPr/>
        </p:nvPicPr>
        <p:blipFill>
          <a:blip r:embed="rId5"/>
          <a:stretch>
            <a:fillRect/>
          </a:stretch>
        </p:blipFill>
        <p:spPr>
          <a:xfrm>
            <a:off x="7486650" y="3651506"/>
            <a:ext cx="2705100" cy="406400"/>
          </a:xfrm>
          <a:prstGeom prst="rect">
            <a:avLst/>
          </a:prstGeom>
        </p:spPr>
      </p:pic>
      <p:grpSp>
        <p:nvGrpSpPr>
          <p:cNvPr id="10" name="Group 9"/>
          <p:cNvGrpSpPr/>
          <p:nvPr/>
        </p:nvGrpSpPr>
        <p:grpSpPr>
          <a:xfrm>
            <a:off x="4075775" y="4670065"/>
            <a:ext cx="2070100" cy="342902"/>
            <a:chOff x="4075775" y="4670065"/>
            <a:chExt cx="2070100" cy="342902"/>
          </a:xfrm>
        </p:grpSpPr>
        <p:pic>
          <p:nvPicPr>
            <p:cNvPr id="7" name="Picture 6"/>
            <p:cNvPicPr>
              <a:picLocks noChangeAspect="1"/>
            </p:cNvPicPr>
            <p:nvPr/>
          </p:nvPicPr>
          <p:blipFill>
            <a:blip r:embed="rId6"/>
            <a:stretch>
              <a:fillRect/>
            </a:stretch>
          </p:blipFill>
          <p:spPr>
            <a:xfrm>
              <a:off x="4075775" y="4670066"/>
              <a:ext cx="2070100" cy="342900"/>
            </a:xfrm>
            <a:prstGeom prst="rect">
              <a:avLst/>
            </a:prstGeom>
          </p:spPr>
        </p:pic>
        <p:pic>
          <p:nvPicPr>
            <p:cNvPr id="8" name="Picture 7"/>
            <p:cNvPicPr>
              <a:picLocks noChangeAspect="1"/>
            </p:cNvPicPr>
            <p:nvPr/>
          </p:nvPicPr>
          <p:blipFill>
            <a:blip r:embed="rId7"/>
            <a:stretch>
              <a:fillRect/>
            </a:stretch>
          </p:blipFill>
          <p:spPr>
            <a:xfrm>
              <a:off x="5110826" y="4670065"/>
              <a:ext cx="494572" cy="161911"/>
            </a:xfrm>
            <a:prstGeom prst="rect">
              <a:avLst/>
            </a:prstGeom>
          </p:spPr>
        </p:pic>
        <p:pic>
          <p:nvPicPr>
            <p:cNvPr id="9" name="Picture 8"/>
            <p:cNvPicPr>
              <a:picLocks noChangeAspect="1"/>
            </p:cNvPicPr>
            <p:nvPr/>
          </p:nvPicPr>
          <p:blipFill>
            <a:blip r:embed="rId7"/>
            <a:stretch>
              <a:fillRect/>
            </a:stretch>
          </p:blipFill>
          <p:spPr>
            <a:xfrm>
              <a:off x="5225648" y="4882371"/>
              <a:ext cx="273278" cy="130596"/>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在每次迭代中，依次对</a:t>
            </a:r>
            <a:r>
              <a:rPr lang="en-GB" altLang="ja-JP" dirty="0">
                <a:latin typeface="等线" panose="02010600030101010101" pitchFamily="2" charset="-122"/>
                <a:ea typeface="等线" panose="02010600030101010101" pitchFamily="2" charset="-122"/>
              </a:rPr>
              <a:t>k</a:t>
            </a:r>
            <a:r>
              <a:rPr lang="ja-JP" altLang="en-US">
                <a:latin typeface="等线" panose="02010600030101010101" pitchFamily="2" charset="-122"/>
                <a:ea typeface="等线" panose="02010600030101010101" pitchFamily="2" charset="-122"/>
              </a:rPr>
              <a:t>个随机变量中的一个变量进行随机抽样。</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如果在第</a:t>
            </a:r>
            <a:r>
              <a:rPr lang="en-GB" altLang="ja-JP" dirty="0" err="1">
                <a:latin typeface="等线" panose="02010600030101010101" pitchFamily="2" charset="-122"/>
                <a:ea typeface="等线" panose="02010600030101010101" pitchFamily="2" charset="-122"/>
              </a:rPr>
              <a:t>i</a:t>
            </a:r>
            <a:r>
              <a:rPr lang="ja-JP" altLang="en-US">
                <a:latin typeface="等线" panose="02010600030101010101" pitchFamily="2" charset="-122"/>
                <a:ea typeface="等线" panose="02010600030101010101" pitchFamily="2" charset="-122"/>
              </a:rPr>
              <a:t>次迭代中，对第</a:t>
            </a:r>
            <a:r>
              <a:rPr lang="en-US" altLang="ja-JP" dirty="0">
                <a:latin typeface="等线" panose="02010600030101010101" pitchFamily="2" charset="-122"/>
                <a:ea typeface="等线" panose="02010600030101010101" pitchFamily="2" charset="-122"/>
              </a:rPr>
              <a:t>j</a:t>
            </a:r>
            <a:r>
              <a:rPr lang="ja-JP" altLang="en-US">
                <a:latin typeface="等线" panose="02010600030101010101" pitchFamily="2" charset="-122"/>
                <a:ea typeface="等线" panose="02010600030101010101" pitchFamily="2" charset="-122"/>
              </a:rPr>
              <a:t>个变量进行随机抽样，那么抽样的分布是满条件概率分布</a:t>
            </a:r>
            <a:r>
              <a:rPr lang="en-GB" altLang="ja-JP" dirty="0">
                <a:latin typeface="等线" panose="02010600030101010101" pitchFamily="2" charset="-122"/>
                <a:ea typeface="等线" panose="02010600030101010101" pitchFamily="2" charset="-122"/>
              </a:rPr>
              <a:t>		</a:t>
            </a:r>
            <a:r>
              <a:rPr lang="en-US"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这里</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表示第</a:t>
            </a:r>
            <a:r>
              <a:rPr lang="en-US" altLang="ja-JP" dirty="0" err="1">
                <a:latin typeface="等线" panose="02010600030101010101" pitchFamily="2" charset="-122"/>
                <a:ea typeface="等线" panose="02010600030101010101" pitchFamily="2" charset="-122"/>
              </a:rPr>
              <a:t>i</a:t>
            </a:r>
            <a:r>
              <a:rPr lang="ja-JP" altLang="en-US">
                <a:latin typeface="等线" panose="02010600030101010101" pitchFamily="2" charset="-122"/>
                <a:ea typeface="等线" panose="02010600030101010101" pitchFamily="2" charset="-122"/>
              </a:rPr>
              <a:t>次迭代中，变量</a:t>
            </a:r>
            <a:r>
              <a:rPr lang="en-US" altLang="ja-JP" dirty="0">
                <a:latin typeface="等线" panose="02010600030101010101" pitchFamily="2" charset="-122"/>
                <a:ea typeface="等线" panose="02010600030101010101" pitchFamily="2" charset="-122"/>
              </a:rPr>
              <a:t>j</a:t>
            </a:r>
            <a:r>
              <a:rPr lang="ja-JP" altLang="en-US">
                <a:latin typeface="等线" panose="02010600030101010101" pitchFamily="2" charset="-122"/>
                <a:ea typeface="等线" panose="02010600030101010101" pitchFamily="2" charset="-122"/>
              </a:rPr>
              <a:t>以外的其他变量</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371920" y="3674418"/>
            <a:ext cx="1054100" cy="406400"/>
          </a:xfrm>
          <a:prstGeom prst="rect">
            <a:avLst/>
          </a:prstGeom>
        </p:spPr>
      </p:pic>
      <p:pic>
        <p:nvPicPr>
          <p:cNvPr id="5" name="Picture 4"/>
          <p:cNvPicPr>
            <a:picLocks noChangeAspect="1"/>
          </p:cNvPicPr>
          <p:nvPr/>
        </p:nvPicPr>
        <p:blipFill>
          <a:blip r:embed="rId4"/>
          <a:stretch>
            <a:fillRect/>
          </a:stretch>
        </p:blipFill>
        <p:spPr>
          <a:xfrm>
            <a:off x="6437631" y="3653868"/>
            <a:ext cx="457200" cy="3810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设在第（</a:t>
            </a:r>
            <a:r>
              <a:rPr lang="en-US" altLang="ja-JP" dirty="0">
                <a:latin typeface="等线" panose="02010600030101010101" pitchFamily="2" charset="-122"/>
                <a:ea typeface="等线" panose="02010600030101010101" pitchFamily="2" charset="-122"/>
              </a:rPr>
              <a:t>i-1</a:t>
            </a:r>
            <a:r>
              <a:rPr lang="ja-JP" altLang="en-US">
                <a:latin typeface="等线" panose="02010600030101010101" pitchFamily="2" charset="-122"/>
                <a:ea typeface="等线" panose="02010600030101010101" pitchFamily="2" charset="-122"/>
              </a:rPr>
              <a:t>）步得到样本</a:t>
            </a:r>
            <a:r>
              <a:rPr lang="en-GB" altLang="ja-JP"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a:t>
            </a:r>
            <a:r>
              <a:rPr lang="ja-JP" altLang="en-US">
                <a:latin typeface="等线" panose="02010600030101010101" pitchFamily="2" charset="-122"/>
                <a:ea typeface="等线" panose="02010600030101010101" pitchFamily="2" charset="-122"/>
              </a:rPr>
              <a:t>在第</a:t>
            </a:r>
            <a:r>
              <a:rPr lang="en-US" altLang="ja-JP" dirty="0" err="1">
                <a:latin typeface="等线" panose="02010600030101010101" pitchFamily="2" charset="-122"/>
                <a:ea typeface="等线" panose="02010600030101010101" pitchFamily="2" charset="-122"/>
              </a:rPr>
              <a:t>i</a:t>
            </a:r>
            <a:r>
              <a:rPr lang="ja-JP" altLang="en-US">
                <a:latin typeface="等线" panose="02010600030101010101" pitchFamily="2" charset="-122"/>
                <a:ea typeface="等线" panose="02010600030101010101" pitchFamily="2" charset="-122"/>
              </a:rPr>
              <a:t>步，首先对第一个变量按照以下满条件概率分布随机抽样</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得到</a:t>
            </a:r>
            <a:r>
              <a:rPr lang="zh-CN" altLang="en-US"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之</a:t>
            </a:r>
            <a:r>
              <a:rPr lang="ja-JP" altLang="en-US">
                <a:latin typeface="等线" panose="02010600030101010101" pitchFamily="2" charset="-122"/>
                <a:ea typeface="等线" panose="02010600030101010101" pitchFamily="2" charset="-122"/>
              </a:rPr>
              <a:t>后依次对第</a:t>
            </a:r>
            <a:r>
              <a:rPr lang="en-GB" altLang="ja-JP" dirty="0">
                <a:latin typeface="等线" panose="02010600030101010101" pitchFamily="2" charset="-122"/>
                <a:ea typeface="等线" panose="02010600030101010101" pitchFamily="2" charset="-122"/>
              </a:rPr>
              <a:t>j</a:t>
            </a:r>
            <a:r>
              <a:rPr lang="ja-JP" altLang="en-US">
                <a:latin typeface="等线" panose="02010600030101010101" pitchFamily="2" charset="-122"/>
                <a:ea typeface="等线" panose="02010600030101010101" pitchFamily="2" charset="-122"/>
              </a:rPr>
              <a:t>个变量按照以下满条件概率分布随机抽样</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得到</a:t>
            </a:r>
            <a:r>
              <a:rPr lang="zh-CN" altLang="en-US" dirty="0">
                <a:latin typeface="等线" panose="02010600030101010101" pitchFamily="2" charset="-122"/>
                <a:ea typeface="等线" panose="02010600030101010101" pitchFamily="2" charset="-122"/>
              </a:rPr>
              <a:t>      ，最后对第</a:t>
            </a:r>
            <a:r>
              <a:rPr lang="en-US" altLang="zh-CN" dirty="0">
                <a:latin typeface="等线" panose="02010600030101010101" pitchFamily="2" charset="-122"/>
                <a:ea typeface="等线" panose="02010600030101010101" pitchFamily="2" charset="-122"/>
              </a:rPr>
              <a:t>k</a:t>
            </a:r>
            <a:r>
              <a:rPr lang="zh-CN" altLang="en-US" dirty="0">
                <a:latin typeface="等线" panose="02010600030101010101" pitchFamily="2" charset="-122"/>
                <a:ea typeface="等线" panose="02010600030101010101" pitchFamily="2" charset="-122"/>
              </a:rPr>
              <a:t>个变量按照以下满条件概率分布随机抽样</a:t>
            </a:r>
            <a:endParaRPr lang="en-GB" altLang="zh-CN"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得到</a:t>
            </a:r>
            <a:r>
              <a:rPr lang="zh-CN" altLang="en-US" dirty="0">
                <a:latin typeface="等线" panose="02010600030101010101" pitchFamily="2" charset="-122"/>
                <a:ea typeface="等线" panose="02010600030101010101" pitchFamily="2" charset="-122"/>
              </a:rPr>
              <a:t>      ，于是得到整体样本</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p:txBody>
      </p:sp>
      <p:grpSp>
        <p:nvGrpSpPr>
          <p:cNvPr id="4" name="Group 3"/>
          <p:cNvGrpSpPr/>
          <p:nvPr/>
        </p:nvGrpSpPr>
        <p:grpSpPr>
          <a:xfrm>
            <a:off x="5216454" y="2189448"/>
            <a:ext cx="2730500" cy="408000"/>
            <a:chOff x="5300981" y="5011637"/>
            <a:chExt cx="2730500" cy="408000"/>
          </a:xfrm>
        </p:grpSpPr>
        <p:pic>
          <p:nvPicPr>
            <p:cNvPr id="5" name="Picture 4"/>
            <p:cNvPicPr>
              <a:picLocks noChangeAspect="1"/>
            </p:cNvPicPr>
            <p:nvPr/>
          </p:nvPicPr>
          <p:blipFill>
            <a:blip r:embed="rId3"/>
            <a:stretch>
              <a:fillRect/>
            </a:stretch>
          </p:blipFill>
          <p:spPr>
            <a:xfrm>
              <a:off x="5300981" y="5015313"/>
              <a:ext cx="2730500" cy="393700"/>
            </a:xfrm>
            <a:prstGeom prst="rect">
              <a:avLst/>
            </a:prstGeom>
          </p:spPr>
        </p:pic>
        <p:pic>
          <p:nvPicPr>
            <p:cNvPr id="6" name="Picture 5"/>
            <p:cNvPicPr>
              <a:picLocks noChangeAspect="1"/>
            </p:cNvPicPr>
            <p:nvPr/>
          </p:nvPicPr>
          <p:blipFill>
            <a:blip r:embed="rId4"/>
            <a:stretch>
              <a:fillRect/>
            </a:stretch>
          </p:blipFill>
          <p:spPr>
            <a:xfrm rot="19514343">
              <a:off x="7044160" y="5011637"/>
              <a:ext cx="445895" cy="182698"/>
            </a:xfrm>
            <a:prstGeom prst="rect">
              <a:avLst/>
            </a:prstGeom>
          </p:spPr>
        </p:pic>
        <p:pic>
          <p:nvPicPr>
            <p:cNvPr id="7" name="Picture 6"/>
            <p:cNvPicPr>
              <a:picLocks noChangeAspect="1"/>
            </p:cNvPicPr>
            <p:nvPr/>
          </p:nvPicPr>
          <p:blipFill>
            <a:blip r:embed="rId4"/>
            <a:stretch>
              <a:fillRect/>
            </a:stretch>
          </p:blipFill>
          <p:spPr>
            <a:xfrm>
              <a:off x="7466549" y="5225825"/>
              <a:ext cx="359453" cy="182698"/>
            </a:xfrm>
            <a:prstGeom prst="rect">
              <a:avLst/>
            </a:prstGeom>
          </p:spPr>
        </p:pic>
        <p:pic>
          <p:nvPicPr>
            <p:cNvPr id="8" name="Picture 7"/>
            <p:cNvPicPr>
              <a:picLocks noChangeAspect="1"/>
            </p:cNvPicPr>
            <p:nvPr/>
          </p:nvPicPr>
          <p:blipFill>
            <a:blip r:embed="rId4"/>
            <a:stretch>
              <a:fillRect/>
            </a:stretch>
          </p:blipFill>
          <p:spPr>
            <a:xfrm>
              <a:off x="7031864" y="5340804"/>
              <a:ext cx="359453" cy="78833"/>
            </a:xfrm>
            <a:prstGeom prst="rect">
              <a:avLst/>
            </a:prstGeom>
          </p:spPr>
        </p:pic>
      </p:grpSp>
      <p:grpSp>
        <p:nvGrpSpPr>
          <p:cNvPr id="9" name="Group 8"/>
          <p:cNvGrpSpPr/>
          <p:nvPr/>
        </p:nvGrpSpPr>
        <p:grpSpPr>
          <a:xfrm>
            <a:off x="4813300" y="3077340"/>
            <a:ext cx="2565400" cy="419100"/>
            <a:chOff x="4701707" y="5924408"/>
            <a:chExt cx="2565400" cy="419100"/>
          </a:xfrm>
        </p:grpSpPr>
        <p:pic>
          <p:nvPicPr>
            <p:cNvPr id="10" name="Picture 9"/>
            <p:cNvPicPr>
              <a:picLocks noChangeAspect="1"/>
            </p:cNvPicPr>
            <p:nvPr/>
          </p:nvPicPr>
          <p:blipFill>
            <a:blip r:embed="rId5"/>
            <a:stretch>
              <a:fillRect/>
            </a:stretch>
          </p:blipFill>
          <p:spPr>
            <a:xfrm>
              <a:off x="4701707" y="5924408"/>
              <a:ext cx="2565400" cy="419100"/>
            </a:xfrm>
            <a:prstGeom prst="rect">
              <a:avLst/>
            </a:prstGeom>
          </p:spPr>
        </p:pic>
        <p:pic>
          <p:nvPicPr>
            <p:cNvPr id="11" name="Picture 10"/>
            <p:cNvPicPr>
              <a:picLocks noChangeAspect="1"/>
            </p:cNvPicPr>
            <p:nvPr/>
          </p:nvPicPr>
          <p:blipFill>
            <a:blip r:embed="rId6"/>
            <a:stretch>
              <a:fillRect/>
            </a:stretch>
          </p:blipFill>
          <p:spPr>
            <a:xfrm>
              <a:off x="5612131" y="6133958"/>
              <a:ext cx="286251" cy="209550"/>
            </a:xfrm>
            <a:prstGeom prst="rect">
              <a:avLst/>
            </a:prstGeom>
          </p:spPr>
        </p:pic>
        <p:pic>
          <p:nvPicPr>
            <p:cNvPr id="12" name="Picture 11"/>
            <p:cNvPicPr>
              <a:picLocks noChangeAspect="1"/>
            </p:cNvPicPr>
            <p:nvPr/>
          </p:nvPicPr>
          <p:blipFill>
            <a:blip r:embed="rId6"/>
            <a:stretch>
              <a:fillRect/>
            </a:stretch>
          </p:blipFill>
          <p:spPr>
            <a:xfrm>
              <a:off x="5958673" y="6217392"/>
              <a:ext cx="355043" cy="126116"/>
            </a:xfrm>
            <a:prstGeom prst="rect">
              <a:avLst/>
            </a:prstGeom>
          </p:spPr>
        </p:pic>
        <p:pic>
          <p:nvPicPr>
            <p:cNvPr id="13" name="Picture 12"/>
            <p:cNvPicPr>
              <a:picLocks noChangeAspect="1"/>
            </p:cNvPicPr>
            <p:nvPr/>
          </p:nvPicPr>
          <p:blipFill>
            <a:blip r:embed="rId6"/>
            <a:stretch>
              <a:fillRect/>
            </a:stretch>
          </p:blipFill>
          <p:spPr>
            <a:xfrm>
              <a:off x="5871588" y="6010332"/>
              <a:ext cx="355043" cy="148395"/>
            </a:xfrm>
            <a:prstGeom prst="rect">
              <a:avLst/>
            </a:prstGeom>
          </p:spPr>
        </p:pic>
      </p:grpSp>
      <p:pic>
        <p:nvPicPr>
          <p:cNvPr id="14" name="Picture 13"/>
          <p:cNvPicPr>
            <a:picLocks noChangeAspect="1"/>
          </p:cNvPicPr>
          <p:nvPr/>
        </p:nvPicPr>
        <p:blipFill rotWithShape="1">
          <a:blip r:embed="rId7"/>
          <a:srcRect l="7776" t="10811" b="-1"/>
          <a:stretch>
            <a:fillRect/>
          </a:stretch>
        </p:blipFill>
        <p:spPr>
          <a:xfrm>
            <a:off x="1985639" y="3643547"/>
            <a:ext cx="409938" cy="419100"/>
          </a:xfrm>
          <a:prstGeom prst="rect">
            <a:avLst/>
          </a:prstGeom>
        </p:spPr>
      </p:pic>
      <p:pic>
        <p:nvPicPr>
          <p:cNvPr id="16" name="Picture 15"/>
          <p:cNvPicPr>
            <a:picLocks noChangeAspect="1"/>
          </p:cNvPicPr>
          <p:nvPr/>
        </p:nvPicPr>
        <p:blipFill>
          <a:blip r:embed="rId8"/>
          <a:stretch>
            <a:fillRect/>
          </a:stretch>
        </p:blipFill>
        <p:spPr>
          <a:xfrm>
            <a:off x="3144253" y="4300616"/>
            <a:ext cx="5903494" cy="458120"/>
          </a:xfrm>
          <a:prstGeom prst="rect">
            <a:avLst/>
          </a:prstGeom>
        </p:spPr>
      </p:pic>
      <p:pic>
        <p:nvPicPr>
          <p:cNvPr id="17" name="Picture 16"/>
          <p:cNvPicPr>
            <a:picLocks noChangeAspect="1"/>
          </p:cNvPicPr>
          <p:nvPr/>
        </p:nvPicPr>
        <p:blipFill>
          <a:blip r:embed="rId9"/>
          <a:stretch>
            <a:fillRect/>
          </a:stretch>
        </p:blipFill>
        <p:spPr>
          <a:xfrm>
            <a:off x="1954620" y="5010497"/>
            <a:ext cx="419100" cy="431800"/>
          </a:xfrm>
          <a:prstGeom prst="rect">
            <a:avLst/>
          </a:prstGeom>
        </p:spPr>
      </p:pic>
      <p:pic>
        <p:nvPicPr>
          <p:cNvPr id="18" name="Picture 17"/>
          <p:cNvPicPr>
            <a:picLocks noChangeAspect="1"/>
          </p:cNvPicPr>
          <p:nvPr/>
        </p:nvPicPr>
        <p:blipFill>
          <a:blip r:embed="rId10"/>
          <a:stretch>
            <a:fillRect/>
          </a:stretch>
        </p:blipFill>
        <p:spPr>
          <a:xfrm>
            <a:off x="5010150" y="5548815"/>
            <a:ext cx="2171700" cy="482600"/>
          </a:xfrm>
          <a:prstGeom prst="rect">
            <a:avLst/>
          </a:prstGeom>
        </p:spPr>
      </p:pic>
      <p:pic>
        <p:nvPicPr>
          <p:cNvPr id="19" name="Picture 18"/>
          <p:cNvPicPr>
            <a:picLocks noChangeAspect="1"/>
          </p:cNvPicPr>
          <p:nvPr/>
        </p:nvPicPr>
        <p:blipFill>
          <a:blip r:embed="rId11"/>
          <a:stretch>
            <a:fillRect/>
          </a:stretch>
        </p:blipFill>
        <p:spPr>
          <a:xfrm>
            <a:off x="1945262" y="6031415"/>
            <a:ext cx="444500" cy="406400"/>
          </a:xfrm>
          <a:prstGeom prst="rect">
            <a:avLst/>
          </a:prstGeom>
        </p:spPr>
      </p:pic>
      <p:pic>
        <p:nvPicPr>
          <p:cNvPr id="20" name="Picture 19"/>
          <p:cNvPicPr>
            <a:picLocks noChangeAspect="1"/>
          </p:cNvPicPr>
          <p:nvPr/>
        </p:nvPicPr>
        <p:blipFill>
          <a:blip r:embed="rId12"/>
          <a:stretch>
            <a:fillRect/>
          </a:stretch>
        </p:blipFill>
        <p:spPr>
          <a:xfrm>
            <a:off x="5810250" y="6100491"/>
            <a:ext cx="2743200" cy="3810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lnSpcReduction="10000"/>
          </a:bodyPr>
          <a:lstStyle/>
          <a:p>
            <a:r>
              <a:rPr lang="ja-JP" altLang="en-US">
                <a:latin typeface="等线" panose="02010600030101010101" pitchFamily="2" charset="-122"/>
                <a:ea typeface="等线" panose="02010600030101010101" pitchFamily="2" charset="-122"/>
              </a:rPr>
              <a:t>吉布斯抽样是单分量</a:t>
            </a:r>
            <a:r>
              <a:rPr lang="en-GB" altLang="ja-JP" dirty="0">
                <a:latin typeface="等线" panose="02010600030101010101" pitchFamily="2" charset="-122"/>
                <a:ea typeface="等线" panose="02010600030101010101" pitchFamily="2" charset="-122"/>
              </a:rPr>
              <a:t>Metropolis-Hastings</a:t>
            </a:r>
            <a:r>
              <a:rPr lang="ja-JP" altLang="en-US">
                <a:latin typeface="等线" panose="02010600030101010101" pitchFamily="2" charset="-122"/>
                <a:ea typeface="等线" panose="02010600030101010101" pitchFamily="2" charset="-122"/>
              </a:rPr>
              <a:t>算法的特殊情况</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定义建议分布是当前变量</a:t>
            </a:r>
            <a:r>
              <a:rPr lang="en-GB" altLang="ja-JP" dirty="0" err="1">
                <a:latin typeface="等线" panose="02010600030101010101" pitchFamily="2" charset="-122"/>
                <a:ea typeface="等线" panose="02010600030101010101" pitchFamily="2" charset="-122"/>
              </a:rPr>
              <a:t>x</a:t>
            </a:r>
            <a:r>
              <a:rPr lang="en-GB" altLang="ja-JP" baseline="-25000" dirty="0" err="1">
                <a:latin typeface="等线" panose="02010600030101010101" pitchFamily="2" charset="-122"/>
                <a:ea typeface="等线" panose="02010600030101010101" pitchFamily="2" charset="-122"/>
              </a:rPr>
              <a:t>j</a:t>
            </a: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j</a:t>
            </a:r>
            <a:r>
              <a:rPr lang="en-GB" altLang="ja-JP" dirty="0">
                <a:latin typeface="等线" panose="02010600030101010101" pitchFamily="2" charset="-122"/>
                <a:ea typeface="等线" panose="02010600030101010101" pitchFamily="2" charset="-122"/>
              </a:rPr>
              <a:t> = 1,2,…</a:t>
            </a:r>
            <a:r>
              <a:rPr lang="ja-JP" altLang="en-GB">
                <a:latin typeface="等线" panose="02010600030101010101" pitchFamily="2" charset="-122"/>
                <a:ea typeface="等线" panose="02010600030101010101" pitchFamily="2" charset="-122"/>
              </a:rPr>
              <a:t>，</a:t>
            </a:r>
            <a:r>
              <a:rPr lang="en-GB" altLang="ja-JP" dirty="0">
                <a:latin typeface="等线" panose="02010600030101010101" pitchFamily="2" charset="-122"/>
                <a:ea typeface="等线" panose="02010600030101010101" pitchFamily="2" charset="-122"/>
              </a:rPr>
              <a:t>k</a:t>
            </a:r>
            <a:r>
              <a:rPr lang="ja-JP" altLang="en-US">
                <a:latin typeface="等线" panose="02010600030101010101" pitchFamily="2" charset="-122"/>
                <a:ea typeface="等线" panose="02010600030101010101" pitchFamily="2" charset="-122"/>
              </a:rPr>
              <a:t>的满条件概率分布 </a:t>
            </a:r>
            <a:endParaRPr lang="en-GB" altLang="ja-JP" dirty="0">
              <a:latin typeface="等线" panose="02010600030101010101" pitchFamily="2" charset="-122"/>
              <a:ea typeface="等线" panose="02010600030101010101" pitchFamily="2" charset="-122"/>
            </a:endParaRPr>
          </a:p>
          <a:p>
            <a:pPr marL="0" indent="0">
              <a:buNone/>
            </a:pP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这时，接受概率</a:t>
            </a:r>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endParaRPr lang="en-US" altLang="ja-JP" dirty="0">
              <a:latin typeface="等线" panose="02010600030101010101" pitchFamily="2" charset="-122"/>
              <a:ea typeface="等线" panose="02010600030101010101" pitchFamily="2" charset="-122"/>
            </a:endParaRPr>
          </a:p>
          <a:p>
            <a:r>
              <a:rPr lang="ja-JP" altLang="en-GB">
                <a:latin typeface="等线" panose="02010600030101010101" pitchFamily="2" charset="-122"/>
                <a:ea typeface="等线" panose="02010600030101010101" pitchFamily="2" charset="-122"/>
              </a:rPr>
              <a:t>这里</a:t>
            </a:r>
            <a:r>
              <a:rPr lang="ja-JP" altLang="en-US">
                <a:latin typeface="等线" panose="02010600030101010101" pitchFamily="2" charset="-122"/>
                <a:ea typeface="等线" panose="02010600030101010101" pitchFamily="2" charset="-122"/>
              </a:rPr>
              <a:t>用到</a:t>
            </a:r>
            <a:r>
              <a:rPr lang="en-GB" altLang="ja-JP" dirty="0">
                <a:latin typeface="等线" panose="02010600030101010101" pitchFamily="2" charset="-122"/>
                <a:ea typeface="等线" panose="02010600030101010101" pitchFamily="2" charset="-122"/>
              </a:rPr>
              <a:t>			</a:t>
            </a:r>
            <a:r>
              <a:rPr lang="ja-JP" altLang="en-GB">
                <a:latin typeface="等线" panose="02010600030101010101" pitchFamily="2" charset="-122"/>
                <a:ea typeface="等线" panose="02010600030101010101" pitchFamily="2" charset="-122"/>
              </a:rPr>
              <a:t>和</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5029200" y="3635123"/>
            <a:ext cx="2133600" cy="279400"/>
          </a:xfrm>
          <a:prstGeom prst="rect">
            <a:avLst/>
          </a:prstGeom>
        </p:spPr>
      </p:pic>
      <p:pic>
        <p:nvPicPr>
          <p:cNvPr id="5" name="Picture 4"/>
          <p:cNvPicPr>
            <a:picLocks noChangeAspect="1"/>
          </p:cNvPicPr>
          <p:nvPr/>
        </p:nvPicPr>
        <p:blipFill>
          <a:blip r:embed="rId4"/>
          <a:stretch>
            <a:fillRect/>
          </a:stretch>
        </p:blipFill>
        <p:spPr>
          <a:xfrm>
            <a:off x="3749174" y="4053390"/>
            <a:ext cx="635000" cy="355600"/>
          </a:xfrm>
          <a:prstGeom prst="rect">
            <a:avLst/>
          </a:prstGeom>
        </p:spPr>
      </p:pic>
      <p:pic>
        <p:nvPicPr>
          <p:cNvPr id="6" name="Picture 5"/>
          <p:cNvPicPr>
            <a:picLocks noChangeAspect="1"/>
          </p:cNvPicPr>
          <p:nvPr/>
        </p:nvPicPr>
        <p:blipFill>
          <a:blip r:embed="rId5"/>
          <a:stretch>
            <a:fillRect/>
          </a:stretch>
        </p:blipFill>
        <p:spPr>
          <a:xfrm>
            <a:off x="3295650" y="4431215"/>
            <a:ext cx="5600700" cy="1358900"/>
          </a:xfrm>
          <a:prstGeom prst="rect">
            <a:avLst/>
          </a:prstGeom>
        </p:spPr>
      </p:pic>
      <p:pic>
        <p:nvPicPr>
          <p:cNvPr id="7" name="Picture 6"/>
          <p:cNvPicPr>
            <a:picLocks noChangeAspect="1"/>
          </p:cNvPicPr>
          <p:nvPr/>
        </p:nvPicPr>
        <p:blipFill>
          <a:blip r:embed="rId6"/>
          <a:stretch>
            <a:fillRect/>
          </a:stretch>
        </p:blipFill>
        <p:spPr>
          <a:xfrm>
            <a:off x="2580774" y="5966581"/>
            <a:ext cx="1803400" cy="368300"/>
          </a:xfrm>
          <a:prstGeom prst="rect">
            <a:avLst/>
          </a:prstGeom>
        </p:spPr>
      </p:pic>
      <p:pic>
        <p:nvPicPr>
          <p:cNvPr id="8" name="Picture 7"/>
          <p:cNvPicPr>
            <a:picLocks noChangeAspect="1"/>
          </p:cNvPicPr>
          <p:nvPr/>
        </p:nvPicPr>
        <p:blipFill rotWithShape="1">
          <a:blip r:embed="rId7"/>
          <a:srcRect l="2801" t="9375" b="1"/>
          <a:stretch>
            <a:fillRect/>
          </a:stretch>
        </p:blipFill>
        <p:spPr>
          <a:xfrm>
            <a:off x="5095374" y="6008523"/>
            <a:ext cx="2296026" cy="3683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基本原理</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等线" panose="02010600030101010101" pitchFamily="2" charset="-122"/>
                <a:ea typeface="等线" panose="02010600030101010101" pitchFamily="2" charset="-122"/>
              </a:rPr>
              <a:t>转移核就是满条件概率分布</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也就是说依次按照单变量的满条件概率分布</a:t>
            </a:r>
            <a:r>
              <a:rPr lang="en-GB" altLang="ja-JP"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进行随机抽样，就能实现单分量</a:t>
            </a:r>
            <a:r>
              <a:rPr lang="en-GB" altLang="ja-JP" dirty="0">
                <a:latin typeface="等线" panose="02010600030101010101" pitchFamily="2" charset="-122"/>
                <a:ea typeface="等线" panose="02010600030101010101" pitchFamily="2" charset="-122"/>
              </a:rPr>
              <a:t>Metropolis-Hastings</a:t>
            </a:r>
            <a:r>
              <a:rPr lang="ja-JP" altLang="en-US">
                <a:latin typeface="等线" panose="02010600030101010101" pitchFamily="2" charset="-122"/>
                <a:ea typeface="等线" panose="02010600030101010101" pitchFamily="2" charset="-122"/>
              </a:rPr>
              <a:t>算法</a:t>
            </a:r>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吉布斯抽样对每次抽样的结果都接受，没有拒绝，这一点和一般的</a:t>
            </a:r>
            <a:r>
              <a:rPr lang="en-GB" altLang="ja-JP" dirty="0">
                <a:latin typeface="等线" panose="02010600030101010101" pitchFamily="2" charset="-122"/>
                <a:ea typeface="等线" panose="02010600030101010101" pitchFamily="2" charset="-122"/>
              </a:rPr>
              <a:t>Metropolis-Hastings</a:t>
            </a:r>
            <a:r>
              <a:rPr lang="ja-JP" altLang="en-US">
                <a:latin typeface="等线" panose="02010600030101010101" pitchFamily="2" charset="-122"/>
                <a:ea typeface="等线" panose="02010600030101010101" pitchFamily="2" charset="-122"/>
              </a:rPr>
              <a:t>算法不同</a:t>
            </a:r>
            <a:endParaRPr lang="en-GB" altLang="ja-JP" dirty="0">
              <a:latin typeface="等线" panose="02010600030101010101" pitchFamily="2" charset="-122"/>
              <a:ea typeface="等线" panose="02010600030101010101" pitchFamily="2" charset="-122"/>
            </a:endParaRPr>
          </a:p>
          <a:p>
            <a:endParaRPr lang="en-GB" altLang="ja-JP"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这里，假设满条件概率分布</a:t>
            </a:r>
            <a:r>
              <a:rPr lang="en-GB" altLang="ja-JP"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   </a:t>
            </a:r>
            <a:r>
              <a:rPr lang="ja-JP" altLang="en-US">
                <a:latin typeface="等线" panose="02010600030101010101" pitchFamily="2" charset="-122"/>
                <a:ea typeface="等线" panose="02010600030101010101" pitchFamily="2" charset="-122"/>
              </a:rPr>
              <a:t>不为</a:t>
            </a:r>
            <a:r>
              <a:rPr lang="en-US" altLang="ja-JP" dirty="0">
                <a:latin typeface="等线" panose="02010600030101010101" pitchFamily="2" charset="-122"/>
                <a:ea typeface="等线" panose="02010600030101010101" pitchFamily="2" charset="-122"/>
              </a:rPr>
              <a:t>0</a:t>
            </a:r>
            <a:r>
              <a:rPr lang="ja-JP" altLang="en-US">
                <a:latin typeface="等线" panose="02010600030101010101" pitchFamily="2" charset="-122"/>
                <a:ea typeface="等线" panose="02010600030101010101" pitchFamily="2" charset="-122"/>
              </a:rPr>
              <a:t>，即马尔可夫链是不可约的</a:t>
            </a:r>
            <a:endParaRPr lang="en-GB" altLang="ja-JP"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4959350" y="2590929"/>
            <a:ext cx="2273300" cy="444500"/>
          </a:xfrm>
          <a:prstGeom prst="rect">
            <a:avLst/>
          </a:prstGeom>
        </p:spPr>
      </p:pic>
      <p:pic>
        <p:nvPicPr>
          <p:cNvPr id="5" name="Picture 4"/>
          <p:cNvPicPr>
            <a:picLocks noChangeAspect="1"/>
          </p:cNvPicPr>
          <p:nvPr/>
        </p:nvPicPr>
        <p:blipFill>
          <a:blip r:embed="rId4"/>
          <a:stretch>
            <a:fillRect/>
          </a:stretch>
        </p:blipFill>
        <p:spPr>
          <a:xfrm>
            <a:off x="7988170" y="3307572"/>
            <a:ext cx="1104900" cy="317500"/>
          </a:xfrm>
          <a:prstGeom prst="rect">
            <a:avLst/>
          </a:prstGeom>
        </p:spPr>
      </p:pic>
      <p:pic>
        <p:nvPicPr>
          <p:cNvPr id="6" name="Picture 5"/>
          <p:cNvPicPr>
            <a:picLocks noChangeAspect="1"/>
          </p:cNvPicPr>
          <p:nvPr/>
        </p:nvPicPr>
        <p:blipFill>
          <a:blip r:embed="rId5"/>
          <a:stretch>
            <a:fillRect/>
          </a:stretch>
        </p:blipFill>
        <p:spPr>
          <a:xfrm>
            <a:off x="5530850" y="5644065"/>
            <a:ext cx="1130300" cy="2921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a:latin typeface="等线" panose="02010600030101010101" pitchFamily="2" charset="-122"/>
                <a:ea typeface="等线" panose="02010600030101010101" pitchFamily="2" charset="-122"/>
              </a:rPr>
              <a:t>吉布斯抽样算法</a:t>
            </a:r>
            <a:endParaRPr lang="zh-CN" altLang="en-US" dirty="0">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3"/>
          <a:stretch>
            <a:fillRect/>
          </a:stretch>
        </p:blipFill>
        <p:spPr>
          <a:xfrm>
            <a:off x="1946988" y="2022031"/>
            <a:ext cx="8298024" cy="47800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3867</Words>
  <Application>Microsoft Office PowerPoint</Application>
  <PresentationFormat>宽屏</PresentationFormat>
  <Paragraphs>743</Paragraphs>
  <Slides>107</Slides>
  <Notes>102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107</vt:i4>
      </vt:variant>
    </vt:vector>
  </HeadingPairs>
  <TitlesOfParts>
    <vt:vector size="112" baseType="lpstr">
      <vt:lpstr>等线</vt:lpstr>
      <vt:lpstr>Arial</vt:lpstr>
      <vt:lpstr>Calibri</vt:lpstr>
      <vt:lpstr>Calibri Light</vt:lpstr>
      <vt:lpstr>Office Theme</vt:lpstr>
      <vt:lpstr>PowerPoint 演示文稿</vt:lpstr>
      <vt:lpstr>马尔可夫链蒙特卡罗法</vt:lpstr>
      <vt:lpstr>马尔可夫链蒙特卡罗法</vt:lpstr>
      <vt:lpstr>蒙特卡罗法</vt:lpstr>
      <vt:lpstr>随机抽样 </vt:lpstr>
      <vt:lpstr>随机抽样 </vt:lpstr>
      <vt:lpstr>随机抽样 </vt:lpstr>
      <vt:lpstr>随机抽样 </vt:lpstr>
      <vt:lpstr>接受-拒绝法 </vt:lpstr>
      <vt:lpstr>接受-拒绝法 </vt:lpstr>
      <vt:lpstr>数学期望佑计 </vt:lpstr>
      <vt:lpstr>数学期望佑计 </vt:lpstr>
      <vt:lpstr>积分计算</vt:lpstr>
      <vt:lpstr>积分计算</vt:lpstr>
      <vt:lpstr>例</vt:lpstr>
      <vt:lpstr>例</vt:lpstr>
      <vt:lpstr>例</vt:lpstr>
      <vt:lpstr>马尔可夫链</vt:lpstr>
      <vt:lpstr>基本定义</vt:lpstr>
      <vt:lpstr>基本定义</vt:lpstr>
      <vt:lpstr>离散状态马尔可夫链</vt:lpstr>
      <vt:lpstr>转移概率矩阵和状态分布</vt:lpstr>
      <vt:lpstr>转移概率矩阵和状态分布</vt:lpstr>
      <vt:lpstr>转移概率矩阵和状态分布</vt:lpstr>
      <vt:lpstr>转移概率矩阵和状态分布</vt:lpstr>
      <vt:lpstr>例</vt:lpstr>
      <vt:lpstr>例</vt:lpstr>
      <vt:lpstr>例</vt:lpstr>
      <vt:lpstr>转移概率矩阵和状态分布</vt:lpstr>
      <vt:lpstr>转移概率矩阵和状态分布</vt:lpstr>
      <vt:lpstr>例</vt:lpstr>
      <vt:lpstr>例</vt:lpstr>
      <vt:lpstr>例</vt:lpstr>
      <vt:lpstr>平稳分布</vt:lpstr>
      <vt:lpstr>平稳分布</vt:lpstr>
      <vt:lpstr>平稳分布</vt:lpstr>
      <vt:lpstr>平稳分布</vt:lpstr>
      <vt:lpstr>例</vt:lpstr>
      <vt:lpstr>例</vt:lpstr>
      <vt:lpstr>例</vt:lpstr>
      <vt:lpstr>例</vt:lpstr>
      <vt:lpstr>连续状态马尔可夫链 </vt:lpstr>
      <vt:lpstr>连续状态马尔可夫链 </vt:lpstr>
      <vt:lpstr>马尔可夫链的性质</vt:lpstr>
      <vt:lpstr>例</vt:lpstr>
      <vt:lpstr>马尔可夫链的性质</vt:lpstr>
      <vt:lpstr>例</vt:lpstr>
      <vt:lpstr>例</vt:lpstr>
      <vt:lpstr>马尔可夫链的性质</vt:lpstr>
      <vt:lpstr>例</vt:lpstr>
      <vt:lpstr>例</vt:lpstr>
      <vt:lpstr>马尔可夫链的性质</vt:lpstr>
      <vt:lpstr>马尔可夫链的性质</vt:lpstr>
      <vt:lpstr>马尔可夫链的性质</vt:lpstr>
      <vt:lpstr>马尔可夫链的性质</vt:lpstr>
      <vt:lpstr>例</vt:lpstr>
      <vt:lpstr>马尔可夫链的性质</vt:lpstr>
      <vt:lpstr>马尔可夫链蒙特卡罗法</vt:lpstr>
      <vt:lpstr>基本想法</vt:lpstr>
      <vt:lpstr>基本想法</vt:lpstr>
      <vt:lpstr>基本想法</vt:lpstr>
      <vt:lpstr>基本想法</vt:lpstr>
      <vt:lpstr>基本想法</vt:lpstr>
      <vt:lpstr>基本想法</vt:lpstr>
      <vt:lpstr>基本步骤</vt:lpstr>
      <vt:lpstr>马尔可夫链蒙特卡罗法与统计学习</vt:lpstr>
      <vt:lpstr>马尔可夫链蒙特卡罗法与统计学习</vt:lpstr>
      <vt:lpstr> Metropolis-Hastings算法</vt:lpstr>
      <vt:lpstr>基本原理</vt:lpstr>
      <vt:lpstr>基本原理</vt:lpstr>
      <vt:lpstr>基本原理</vt:lpstr>
      <vt:lpstr>基本原理</vt:lpstr>
      <vt:lpstr>基本原理</vt:lpstr>
      <vt:lpstr>基本原理</vt:lpstr>
      <vt:lpstr>基本原理</vt:lpstr>
      <vt:lpstr>基本原理</vt:lpstr>
      <vt:lpstr>基本原理</vt:lpstr>
      <vt:lpstr>基本原理</vt:lpstr>
      <vt:lpstr>基本原理</vt:lpstr>
      <vt:lpstr>基本原理</vt:lpstr>
      <vt:lpstr>基本原理</vt:lpstr>
      <vt:lpstr>例</vt:lpstr>
      <vt:lpstr>例</vt:lpstr>
      <vt:lpstr>Metropolis-Hastings算法 </vt:lpstr>
      <vt:lpstr>Metropolis-Hastings算法 </vt:lpstr>
      <vt:lpstr>单分量Metropolis- Hastings算法 </vt:lpstr>
      <vt:lpstr>单分量Metropolis- Hastings算法 </vt:lpstr>
      <vt:lpstr>单分量Metropolis- Hastings算法 </vt:lpstr>
      <vt:lpstr>单分量Metropolis- Hastings算法 </vt:lpstr>
      <vt:lpstr>单分量Metropolis- Hastings算法 </vt:lpstr>
      <vt:lpstr>吉布斯抽样</vt:lpstr>
      <vt:lpstr>吉布斯抽样</vt:lpstr>
      <vt:lpstr>基本原理</vt:lpstr>
      <vt:lpstr>基本原理</vt:lpstr>
      <vt:lpstr>基本原理</vt:lpstr>
      <vt:lpstr>基本原理</vt:lpstr>
      <vt:lpstr>基本原理</vt:lpstr>
      <vt:lpstr>基本原理</vt:lpstr>
      <vt:lpstr>吉布斯抽样算法</vt:lpstr>
      <vt:lpstr>吉布斯抽样算法</vt:lpstr>
      <vt:lpstr>例</vt:lpstr>
      <vt:lpstr>例</vt:lpstr>
      <vt:lpstr>例</vt:lpstr>
      <vt:lpstr>吉布斯抽样算法</vt:lpstr>
      <vt:lpstr>抽样计算</vt:lpstr>
      <vt:lpstr>抽样计算</vt:lpstr>
      <vt:lpstr>抽样计算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xbany</cp:lastModifiedBy>
  <cp:revision>78</cp:revision>
  <dcterms:created xsi:type="dcterms:W3CDTF">2019-09-02T00:12:00Z</dcterms:created>
  <dcterms:modified xsi:type="dcterms:W3CDTF">2020-04-24T15:55:31Z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